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Lst>
  <p:sldSz cx="10044113" cy="7775575"/>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69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309" y="1272531"/>
            <a:ext cx="8537496" cy="2707052"/>
          </a:xfrm>
        </p:spPr>
        <p:txBody>
          <a:bodyPr anchor="b"/>
          <a:lstStyle>
            <a:lvl1pPr algn="ctr">
              <a:defRPr sz="6590"/>
            </a:lvl1pPr>
          </a:lstStyle>
          <a:p>
            <a:r>
              <a:rPr lang="en-US"/>
              <a:t>Click to edit Master title style</a:t>
            </a:r>
            <a:endParaRPr lang="en-US" dirty="0"/>
          </a:p>
        </p:txBody>
      </p:sp>
      <p:sp>
        <p:nvSpPr>
          <p:cNvPr id="3" name="Subtitle 2"/>
          <p:cNvSpPr>
            <a:spLocks noGrp="1"/>
          </p:cNvSpPr>
          <p:nvPr>
            <p:ph type="subTitle" idx="1"/>
          </p:nvPr>
        </p:nvSpPr>
        <p:spPr>
          <a:xfrm>
            <a:off x="1255514" y="4083977"/>
            <a:ext cx="7533085" cy="1877297"/>
          </a:xfrm>
        </p:spPr>
        <p:txBody>
          <a:bodyPr/>
          <a:lstStyle>
            <a:lvl1pPr marL="0" indent="0" algn="ctr">
              <a:buNone/>
              <a:defRPr sz="2636"/>
            </a:lvl1pPr>
            <a:lvl2pPr marL="502188" indent="0" algn="ctr">
              <a:buNone/>
              <a:defRPr sz="2197"/>
            </a:lvl2pPr>
            <a:lvl3pPr marL="1004377" indent="0" algn="ctr">
              <a:buNone/>
              <a:defRPr sz="1977"/>
            </a:lvl3pPr>
            <a:lvl4pPr marL="1506565" indent="0" algn="ctr">
              <a:buNone/>
              <a:defRPr sz="1757"/>
            </a:lvl4pPr>
            <a:lvl5pPr marL="2008754" indent="0" algn="ctr">
              <a:buNone/>
              <a:defRPr sz="1757"/>
            </a:lvl5pPr>
            <a:lvl6pPr marL="2510942" indent="0" algn="ctr">
              <a:buNone/>
              <a:defRPr sz="1757"/>
            </a:lvl6pPr>
            <a:lvl7pPr marL="3013131" indent="0" algn="ctr">
              <a:buNone/>
              <a:defRPr sz="1757"/>
            </a:lvl7pPr>
            <a:lvl8pPr marL="3515319" indent="0" algn="ctr">
              <a:buNone/>
              <a:defRPr sz="1757"/>
            </a:lvl8pPr>
            <a:lvl9pPr marL="4017508" indent="0" algn="ctr">
              <a:buNone/>
              <a:defRPr sz="175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4DEFC-23D4-47B9-B003-CB3A61F65B18}" type="datetimeFigureOut">
              <a:rPr lang="en-CA" smtClean="0"/>
              <a:t>2023-09-25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63761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DEFC-23D4-47B9-B003-CB3A61F65B18}" type="datetimeFigureOut">
              <a:rPr lang="en-CA" smtClean="0"/>
              <a:t>2023-09-25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141034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7819" y="413978"/>
            <a:ext cx="2165762" cy="65894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0533" y="413978"/>
            <a:ext cx="6371734" cy="658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DEFC-23D4-47B9-B003-CB3A61F65B18}" type="datetimeFigureOut">
              <a:rPr lang="en-CA" smtClean="0"/>
              <a:t>2023-09-25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623923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DEFC-23D4-47B9-B003-CB3A61F65B18}" type="datetimeFigureOut">
              <a:rPr lang="en-CA" smtClean="0"/>
              <a:t>2023-09-25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408913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302" y="1938496"/>
            <a:ext cx="8663047" cy="3234423"/>
          </a:xfrm>
        </p:spPr>
        <p:txBody>
          <a:bodyPr anchor="b"/>
          <a:lstStyle>
            <a:lvl1pPr>
              <a:defRPr sz="6590"/>
            </a:lvl1pPr>
          </a:lstStyle>
          <a:p>
            <a:r>
              <a:rPr lang="en-US"/>
              <a:t>Click to edit Master title style</a:t>
            </a:r>
            <a:endParaRPr lang="en-US" dirty="0"/>
          </a:p>
        </p:txBody>
      </p:sp>
      <p:sp>
        <p:nvSpPr>
          <p:cNvPr id="3" name="Text Placeholder 2"/>
          <p:cNvSpPr>
            <a:spLocks noGrp="1"/>
          </p:cNvSpPr>
          <p:nvPr>
            <p:ph type="body" idx="1"/>
          </p:nvPr>
        </p:nvSpPr>
        <p:spPr>
          <a:xfrm>
            <a:off x="685302" y="5203518"/>
            <a:ext cx="8663047" cy="1700906"/>
          </a:xfrm>
        </p:spPr>
        <p:txBody>
          <a:bodyPr/>
          <a:lstStyle>
            <a:lvl1pPr marL="0" indent="0">
              <a:buNone/>
              <a:defRPr sz="2636">
                <a:solidFill>
                  <a:schemeClr val="tx1"/>
                </a:solidFill>
              </a:defRPr>
            </a:lvl1pPr>
            <a:lvl2pPr marL="502188" indent="0">
              <a:buNone/>
              <a:defRPr sz="2197">
                <a:solidFill>
                  <a:schemeClr val="tx1">
                    <a:tint val="75000"/>
                  </a:schemeClr>
                </a:solidFill>
              </a:defRPr>
            </a:lvl2pPr>
            <a:lvl3pPr marL="1004377" indent="0">
              <a:buNone/>
              <a:defRPr sz="1977">
                <a:solidFill>
                  <a:schemeClr val="tx1">
                    <a:tint val="75000"/>
                  </a:schemeClr>
                </a:solidFill>
              </a:defRPr>
            </a:lvl3pPr>
            <a:lvl4pPr marL="1506565" indent="0">
              <a:buNone/>
              <a:defRPr sz="1757">
                <a:solidFill>
                  <a:schemeClr val="tx1">
                    <a:tint val="75000"/>
                  </a:schemeClr>
                </a:solidFill>
              </a:defRPr>
            </a:lvl4pPr>
            <a:lvl5pPr marL="2008754" indent="0">
              <a:buNone/>
              <a:defRPr sz="1757">
                <a:solidFill>
                  <a:schemeClr val="tx1">
                    <a:tint val="75000"/>
                  </a:schemeClr>
                </a:solidFill>
              </a:defRPr>
            </a:lvl5pPr>
            <a:lvl6pPr marL="2510942" indent="0">
              <a:buNone/>
              <a:defRPr sz="1757">
                <a:solidFill>
                  <a:schemeClr val="tx1">
                    <a:tint val="75000"/>
                  </a:schemeClr>
                </a:solidFill>
              </a:defRPr>
            </a:lvl6pPr>
            <a:lvl7pPr marL="3013131" indent="0">
              <a:buNone/>
              <a:defRPr sz="1757">
                <a:solidFill>
                  <a:schemeClr val="tx1">
                    <a:tint val="75000"/>
                  </a:schemeClr>
                </a:solidFill>
              </a:defRPr>
            </a:lvl7pPr>
            <a:lvl8pPr marL="3515319" indent="0">
              <a:buNone/>
              <a:defRPr sz="1757">
                <a:solidFill>
                  <a:schemeClr val="tx1">
                    <a:tint val="75000"/>
                  </a:schemeClr>
                </a:solidFill>
              </a:defRPr>
            </a:lvl8pPr>
            <a:lvl9pPr marL="4017508" indent="0">
              <a:buNone/>
              <a:defRPr sz="175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B4DEFC-23D4-47B9-B003-CB3A61F65B18}" type="datetimeFigureOut">
              <a:rPr lang="en-CA" smtClean="0"/>
              <a:t>2023-09-25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181432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0533" y="2069887"/>
            <a:ext cx="4268748" cy="4933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4832" y="2069887"/>
            <a:ext cx="4268748" cy="4933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4DEFC-23D4-47B9-B003-CB3A61F65B18}" type="datetimeFigureOut">
              <a:rPr lang="en-CA" smtClean="0"/>
              <a:t>2023-09-25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271559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1841" y="413979"/>
            <a:ext cx="8663047" cy="15029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1842" y="1906097"/>
            <a:ext cx="4249130" cy="934148"/>
          </a:xfrm>
        </p:spPr>
        <p:txBody>
          <a:bodyPr anchor="b"/>
          <a:lstStyle>
            <a:lvl1pPr marL="0" indent="0">
              <a:buNone/>
              <a:defRPr sz="2636" b="1"/>
            </a:lvl1pPr>
            <a:lvl2pPr marL="502188" indent="0">
              <a:buNone/>
              <a:defRPr sz="2197" b="1"/>
            </a:lvl2pPr>
            <a:lvl3pPr marL="1004377" indent="0">
              <a:buNone/>
              <a:defRPr sz="1977" b="1"/>
            </a:lvl3pPr>
            <a:lvl4pPr marL="1506565" indent="0">
              <a:buNone/>
              <a:defRPr sz="1757" b="1"/>
            </a:lvl4pPr>
            <a:lvl5pPr marL="2008754" indent="0">
              <a:buNone/>
              <a:defRPr sz="1757" b="1"/>
            </a:lvl5pPr>
            <a:lvl6pPr marL="2510942" indent="0">
              <a:buNone/>
              <a:defRPr sz="1757" b="1"/>
            </a:lvl6pPr>
            <a:lvl7pPr marL="3013131" indent="0">
              <a:buNone/>
              <a:defRPr sz="1757" b="1"/>
            </a:lvl7pPr>
            <a:lvl8pPr marL="3515319" indent="0">
              <a:buNone/>
              <a:defRPr sz="1757" b="1"/>
            </a:lvl8pPr>
            <a:lvl9pPr marL="4017508" indent="0">
              <a:buNone/>
              <a:defRPr sz="1757" b="1"/>
            </a:lvl9pPr>
          </a:lstStyle>
          <a:p>
            <a:pPr lvl="0"/>
            <a:r>
              <a:rPr lang="en-US"/>
              <a:t>Edit Master text styles</a:t>
            </a:r>
          </a:p>
        </p:txBody>
      </p:sp>
      <p:sp>
        <p:nvSpPr>
          <p:cNvPr id="4" name="Content Placeholder 3"/>
          <p:cNvSpPr>
            <a:spLocks noGrp="1"/>
          </p:cNvSpPr>
          <p:nvPr>
            <p:ph sz="half" idx="2"/>
          </p:nvPr>
        </p:nvSpPr>
        <p:spPr>
          <a:xfrm>
            <a:off x="691842" y="2840245"/>
            <a:ext cx="4249130" cy="4177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4833" y="1906097"/>
            <a:ext cx="4270056" cy="934148"/>
          </a:xfrm>
        </p:spPr>
        <p:txBody>
          <a:bodyPr anchor="b"/>
          <a:lstStyle>
            <a:lvl1pPr marL="0" indent="0">
              <a:buNone/>
              <a:defRPr sz="2636" b="1"/>
            </a:lvl1pPr>
            <a:lvl2pPr marL="502188" indent="0">
              <a:buNone/>
              <a:defRPr sz="2197" b="1"/>
            </a:lvl2pPr>
            <a:lvl3pPr marL="1004377" indent="0">
              <a:buNone/>
              <a:defRPr sz="1977" b="1"/>
            </a:lvl3pPr>
            <a:lvl4pPr marL="1506565" indent="0">
              <a:buNone/>
              <a:defRPr sz="1757" b="1"/>
            </a:lvl4pPr>
            <a:lvl5pPr marL="2008754" indent="0">
              <a:buNone/>
              <a:defRPr sz="1757" b="1"/>
            </a:lvl5pPr>
            <a:lvl6pPr marL="2510942" indent="0">
              <a:buNone/>
              <a:defRPr sz="1757" b="1"/>
            </a:lvl6pPr>
            <a:lvl7pPr marL="3013131" indent="0">
              <a:buNone/>
              <a:defRPr sz="1757" b="1"/>
            </a:lvl7pPr>
            <a:lvl8pPr marL="3515319" indent="0">
              <a:buNone/>
              <a:defRPr sz="1757" b="1"/>
            </a:lvl8pPr>
            <a:lvl9pPr marL="4017508" indent="0">
              <a:buNone/>
              <a:defRPr sz="1757" b="1"/>
            </a:lvl9pPr>
          </a:lstStyle>
          <a:p>
            <a:pPr lvl="0"/>
            <a:r>
              <a:rPr lang="en-US"/>
              <a:t>Edit Master text styles</a:t>
            </a:r>
          </a:p>
        </p:txBody>
      </p:sp>
      <p:sp>
        <p:nvSpPr>
          <p:cNvPr id="6" name="Content Placeholder 5"/>
          <p:cNvSpPr>
            <a:spLocks noGrp="1"/>
          </p:cNvSpPr>
          <p:nvPr>
            <p:ph sz="quarter" idx="4"/>
          </p:nvPr>
        </p:nvSpPr>
        <p:spPr>
          <a:xfrm>
            <a:off x="5084833" y="2840245"/>
            <a:ext cx="4270056" cy="4177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4DEFC-23D4-47B9-B003-CB3A61F65B18}" type="datetimeFigureOut">
              <a:rPr lang="en-CA" smtClean="0"/>
              <a:t>2023-09-25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419587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4DEFC-23D4-47B9-B003-CB3A61F65B18}" type="datetimeFigureOut">
              <a:rPr lang="en-CA" smtClean="0"/>
              <a:t>2023-09-25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89148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4DEFC-23D4-47B9-B003-CB3A61F65B18}" type="datetimeFigureOut">
              <a:rPr lang="en-CA" smtClean="0"/>
              <a:t>2023-09-25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217291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1841" y="518372"/>
            <a:ext cx="3239488" cy="1814301"/>
          </a:xfrm>
        </p:spPr>
        <p:txBody>
          <a:bodyPr anchor="b"/>
          <a:lstStyle>
            <a:lvl1pPr>
              <a:defRPr sz="3515"/>
            </a:lvl1pPr>
          </a:lstStyle>
          <a:p>
            <a:r>
              <a:rPr lang="en-US"/>
              <a:t>Click to edit Master title style</a:t>
            </a:r>
            <a:endParaRPr lang="en-US" dirty="0"/>
          </a:p>
        </p:txBody>
      </p:sp>
      <p:sp>
        <p:nvSpPr>
          <p:cNvPr id="3" name="Content Placeholder 2"/>
          <p:cNvSpPr>
            <a:spLocks noGrp="1"/>
          </p:cNvSpPr>
          <p:nvPr>
            <p:ph idx="1"/>
          </p:nvPr>
        </p:nvSpPr>
        <p:spPr>
          <a:xfrm>
            <a:off x="4270056" y="1119540"/>
            <a:ext cx="5084832" cy="5525698"/>
          </a:xfrm>
        </p:spPr>
        <p:txBody>
          <a:bodyPr/>
          <a:lstStyle>
            <a:lvl1pPr>
              <a:defRPr sz="3515"/>
            </a:lvl1pPr>
            <a:lvl2pPr>
              <a:defRPr sz="3076"/>
            </a:lvl2pPr>
            <a:lvl3pPr>
              <a:defRPr sz="2636"/>
            </a:lvl3pPr>
            <a:lvl4pPr>
              <a:defRPr sz="2197"/>
            </a:lvl4pPr>
            <a:lvl5pPr>
              <a:defRPr sz="2197"/>
            </a:lvl5pPr>
            <a:lvl6pPr>
              <a:defRPr sz="2197"/>
            </a:lvl6pPr>
            <a:lvl7pPr>
              <a:defRPr sz="2197"/>
            </a:lvl7pPr>
            <a:lvl8pPr>
              <a:defRPr sz="2197"/>
            </a:lvl8pPr>
            <a:lvl9pPr>
              <a:defRPr sz="21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1841" y="2332673"/>
            <a:ext cx="3239488" cy="4321564"/>
          </a:xfrm>
        </p:spPr>
        <p:txBody>
          <a:bodyPr/>
          <a:lstStyle>
            <a:lvl1pPr marL="0" indent="0">
              <a:buNone/>
              <a:defRPr sz="1757"/>
            </a:lvl1pPr>
            <a:lvl2pPr marL="502188" indent="0">
              <a:buNone/>
              <a:defRPr sz="1538"/>
            </a:lvl2pPr>
            <a:lvl3pPr marL="1004377" indent="0">
              <a:buNone/>
              <a:defRPr sz="1318"/>
            </a:lvl3pPr>
            <a:lvl4pPr marL="1506565" indent="0">
              <a:buNone/>
              <a:defRPr sz="1098"/>
            </a:lvl4pPr>
            <a:lvl5pPr marL="2008754" indent="0">
              <a:buNone/>
              <a:defRPr sz="1098"/>
            </a:lvl5pPr>
            <a:lvl6pPr marL="2510942" indent="0">
              <a:buNone/>
              <a:defRPr sz="1098"/>
            </a:lvl6pPr>
            <a:lvl7pPr marL="3013131" indent="0">
              <a:buNone/>
              <a:defRPr sz="1098"/>
            </a:lvl7pPr>
            <a:lvl8pPr marL="3515319" indent="0">
              <a:buNone/>
              <a:defRPr sz="1098"/>
            </a:lvl8pPr>
            <a:lvl9pPr marL="4017508" indent="0">
              <a:buNone/>
              <a:defRPr sz="1098"/>
            </a:lvl9pPr>
          </a:lstStyle>
          <a:p>
            <a:pPr lvl="0"/>
            <a:r>
              <a:rPr lang="en-US"/>
              <a:t>Edit Master text styles</a:t>
            </a:r>
          </a:p>
        </p:txBody>
      </p:sp>
      <p:sp>
        <p:nvSpPr>
          <p:cNvPr id="5" name="Date Placeholder 4"/>
          <p:cNvSpPr>
            <a:spLocks noGrp="1"/>
          </p:cNvSpPr>
          <p:nvPr>
            <p:ph type="dt" sz="half" idx="10"/>
          </p:nvPr>
        </p:nvSpPr>
        <p:spPr/>
        <p:txBody>
          <a:bodyPr/>
          <a:lstStyle/>
          <a:p>
            <a:fld id="{E6B4DEFC-23D4-47B9-B003-CB3A61F65B18}" type="datetimeFigureOut">
              <a:rPr lang="en-CA" smtClean="0"/>
              <a:t>2023-09-25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35308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1841" y="518372"/>
            <a:ext cx="3239488" cy="1814301"/>
          </a:xfrm>
        </p:spPr>
        <p:txBody>
          <a:bodyPr anchor="b"/>
          <a:lstStyle>
            <a:lvl1pPr>
              <a:defRPr sz="3515"/>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0056" y="1119540"/>
            <a:ext cx="5084832" cy="5525698"/>
          </a:xfrm>
        </p:spPr>
        <p:txBody>
          <a:bodyPr anchor="t"/>
          <a:lstStyle>
            <a:lvl1pPr marL="0" indent="0">
              <a:buNone/>
              <a:defRPr sz="3515"/>
            </a:lvl1pPr>
            <a:lvl2pPr marL="502188" indent="0">
              <a:buNone/>
              <a:defRPr sz="3076"/>
            </a:lvl2pPr>
            <a:lvl3pPr marL="1004377" indent="0">
              <a:buNone/>
              <a:defRPr sz="2636"/>
            </a:lvl3pPr>
            <a:lvl4pPr marL="1506565" indent="0">
              <a:buNone/>
              <a:defRPr sz="2197"/>
            </a:lvl4pPr>
            <a:lvl5pPr marL="2008754" indent="0">
              <a:buNone/>
              <a:defRPr sz="2197"/>
            </a:lvl5pPr>
            <a:lvl6pPr marL="2510942" indent="0">
              <a:buNone/>
              <a:defRPr sz="2197"/>
            </a:lvl6pPr>
            <a:lvl7pPr marL="3013131" indent="0">
              <a:buNone/>
              <a:defRPr sz="2197"/>
            </a:lvl7pPr>
            <a:lvl8pPr marL="3515319" indent="0">
              <a:buNone/>
              <a:defRPr sz="2197"/>
            </a:lvl8pPr>
            <a:lvl9pPr marL="4017508" indent="0">
              <a:buNone/>
              <a:defRPr sz="2197"/>
            </a:lvl9pPr>
          </a:lstStyle>
          <a:p>
            <a:r>
              <a:rPr lang="en-US"/>
              <a:t>Click icon to add picture</a:t>
            </a:r>
            <a:endParaRPr lang="en-US" dirty="0"/>
          </a:p>
        </p:txBody>
      </p:sp>
      <p:sp>
        <p:nvSpPr>
          <p:cNvPr id="4" name="Text Placeholder 3"/>
          <p:cNvSpPr>
            <a:spLocks noGrp="1"/>
          </p:cNvSpPr>
          <p:nvPr>
            <p:ph type="body" sz="half" idx="2"/>
          </p:nvPr>
        </p:nvSpPr>
        <p:spPr>
          <a:xfrm>
            <a:off x="691841" y="2332673"/>
            <a:ext cx="3239488" cy="4321564"/>
          </a:xfrm>
        </p:spPr>
        <p:txBody>
          <a:bodyPr/>
          <a:lstStyle>
            <a:lvl1pPr marL="0" indent="0">
              <a:buNone/>
              <a:defRPr sz="1757"/>
            </a:lvl1pPr>
            <a:lvl2pPr marL="502188" indent="0">
              <a:buNone/>
              <a:defRPr sz="1538"/>
            </a:lvl2pPr>
            <a:lvl3pPr marL="1004377" indent="0">
              <a:buNone/>
              <a:defRPr sz="1318"/>
            </a:lvl3pPr>
            <a:lvl4pPr marL="1506565" indent="0">
              <a:buNone/>
              <a:defRPr sz="1098"/>
            </a:lvl4pPr>
            <a:lvl5pPr marL="2008754" indent="0">
              <a:buNone/>
              <a:defRPr sz="1098"/>
            </a:lvl5pPr>
            <a:lvl6pPr marL="2510942" indent="0">
              <a:buNone/>
              <a:defRPr sz="1098"/>
            </a:lvl6pPr>
            <a:lvl7pPr marL="3013131" indent="0">
              <a:buNone/>
              <a:defRPr sz="1098"/>
            </a:lvl7pPr>
            <a:lvl8pPr marL="3515319" indent="0">
              <a:buNone/>
              <a:defRPr sz="1098"/>
            </a:lvl8pPr>
            <a:lvl9pPr marL="4017508" indent="0">
              <a:buNone/>
              <a:defRPr sz="1098"/>
            </a:lvl9pPr>
          </a:lstStyle>
          <a:p>
            <a:pPr lvl="0"/>
            <a:r>
              <a:rPr lang="en-US"/>
              <a:t>Edit Master text styles</a:t>
            </a:r>
          </a:p>
        </p:txBody>
      </p:sp>
      <p:sp>
        <p:nvSpPr>
          <p:cNvPr id="5" name="Date Placeholder 4"/>
          <p:cNvSpPr>
            <a:spLocks noGrp="1"/>
          </p:cNvSpPr>
          <p:nvPr>
            <p:ph type="dt" sz="half" idx="10"/>
          </p:nvPr>
        </p:nvSpPr>
        <p:spPr/>
        <p:txBody>
          <a:bodyPr/>
          <a:lstStyle/>
          <a:p>
            <a:fld id="{E6B4DEFC-23D4-47B9-B003-CB3A61F65B18}" type="datetimeFigureOut">
              <a:rPr lang="en-CA" smtClean="0"/>
              <a:t>2023-09-25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B0B0AB-4F17-445D-8E53-D20C088EBD9A}" type="slidenum">
              <a:rPr lang="en-CA" smtClean="0"/>
              <a:t>‹#›</a:t>
            </a:fld>
            <a:endParaRPr lang="en-CA"/>
          </a:p>
        </p:txBody>
      </p:sp>
    </p:spTree>
    <p:extLst>
      <p:ext uri="{BB962C8B-B14F-4D97-AF65-F5344CB8AC3E}">
        <p14:creationId xmlns:p14="http://schemas.microsoft.com/office/powerpoint/2010/main" val="94913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0533" y="413979"/>
            <a:ext cx="8663047" cy="15029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0533" y="2069887"/>
            <a:ext cx="8663047" cy="4933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0533" y="7206808"/>
            <a:ext cx="2259925" cy="413977"/>
          </a:xfrm>
          <a:prstGeom prst="rect">
            <a:avLst/>
          </a:prstGeom>
        </p:spPr>
        <p:txBody>
          <a:bodyPr vert="horz" lIns="91440" tIns="45720" rIns="91440" bIns="45720" rtlCol="0" anchor="ctr"/>
          <a:lstStyle>
            <a:lvl1pPr algn="l">
              <a:defRPr sz="1318">
                <a:solidFill>
                  <a:schemeClr val="tx1">
                    <a:tint val="75000"/>
                  </a:schemeClr>
                </a:solidFill>
              </a:defRPr>
            </a:lvl1pPr>
          </a:lstStyle>
          <a:p>
            <a:fld id="{E6B4DEFC-23D4-47B9-B003-CB3A61F65B18}" type="datetimeFigureOut">
              <a:rPr lang="en-CA" smtClean="0"/>
              <a:t>2023-09-25</a:t>
            </a:fld>
            <a:endParaRPr lang="en-CA"/>
          </a:p>
        </p:txBody>
      </p:sp>
      <p:sp>
        <p:nvSpPr>
          <p:cNvPr id="5" name="Footer Placeholder 4"/>
          <p:cNvSpPr>
            <a:spLocks noGrp="1"/>
          </p:cNvSpPr>
          <p:nvPr>
            <p:ph type="ftr" sz="quarter" idx="3"/>
          </p:nvPr>
        </p:nvSpPr>
        <p:spPr>
          <a:xfrm>
            <a:off x="3327113" y="7206808"/>
            <a:ext cx="3389888" cy="413977"/>
          </a:xfrm>
          <a:prstGeom prst="rect">
            <a:avLst/>
          </a:prstGeom>
        </p:spPr>
        <p:txBody>
          <a:bodyPr vert="horz" lIns="91440" tIns="45720" rIns="91440" bIns="45720" rtlCol="0" anchor="ctr"/>
          <a:lstStyle>
            <a:lvl1pPr algn="ctr">
              <a:defRPr sz="1318">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7093655" y="7206808"/>
            <a:ext cx="2259925" cy="413977"/>
          </a:xfrm>
          <a:prstGeom prst="rect">
            <a:avLst/>
          </a:prstGeom>
        </p:spPr>
        <p:txBody>
          <a:bodyPr vert="horz" lIns="91440" tIns="45720" rIns="91440" bIns="45720" rtlCol="0" anchor="ctr"/>
          <a:lstStyle>
            <a:lvl1pPr algn="r">
              <a:defRPr sz="1318">
                <a:solidFill>
                  <a:schemeClr val="tx1">
                    <a:tint val="75000"/>
                  </a:schemeClr>
                </a:solidFill>
              </a:defRPr>
            </a:lvl1pPr>
          </a:lstStyle>
          <a:p>
            <a:fld id="{1FB0B0AB-4F17-445D-8E53-D20C088EBD9A}" type="slidenum">
              <a:rPr lang="en-CA" smtClean="0"/>
              <a:t>‹#›</a:t>
            </a:fld>
            <a:endParaRPr lang="en-CA"/>
          </a:p>
        </p:txBody>
      </p:sp>
    </p:spTree>
    <p:extLst>
      <p:ext uri="{BB962C8B-B14F-4D97-AF65-F5344CB8AC3E}">
        <p14:creationId xmlns:p14="http://schemas.microsoft.com/office/powerpoint/2010/main" val="2540294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4377" rtl="0" eaLnBrk="1" latinLnBrk="0" hangingPunct="1">
        <a:lnSpc>
          <a:spcPct val="90000"/>
        </a:lnSpc>
        <a:spcBef>
          <a:spcPct val="0"/>
        </a:spcBef>
        <a:buNone/>
        <a:defRPr sz="4833" kern="1200">
          <a:solidFill>
            <a:schemeClr val="tx1"/>
          </a:solidFill>
          <a:latin typeface="+mj-lt"/>
          <a:ea typeface="+mj-ea"/>
          <a:cs typeface="+mj-cs"/>
        </a:defRPr>
      </a:lvl1pPr>
    </p:titleStyle>
    <p:bodyStyle>
      <a:lvl1pPr marL="251094" indent="-251094" algn="l" defTabSz="1004377" rtl="0" eaLnBrk="1" latinLnBrk="0" hangingPunct="1">
        <a:lnSpc>
          <a:spcPct val="90000"/>
        </a:lnSpc>
        <a:spcBef>
          <a:spcPts val="1098"/>
        </a:spcBef>
        <a:buFont typeface="Arial" panose="020B0604020202020204" pitchFamily="34" charset="0"/>
        <a:buChar char="•"/>
        <a:defRPr sz="3076" kern="1200">
          <a:solidFill>
            <a:schemeClr val="tx1"/>
          </a:solidFill>
          <a:latin typeface="+mn-lt"/>
          <a:ea typeface="+mn-ea"/>
          <a:cs typeface="+mn-cs"/>
        </a:defRPr>
      </a:lvl1pPr>
      <a:lvl2pPr marL="753283" indent="-251094" algn="l" defTabSz="1004377" rtl="0" eaLnBrk="1" latinLnBrk="0" hangingPunct="1">
        <a:lnSpc>
          <a:spcPct val="90000"/>
        </a:lnSpc>
        <a:spcBef>
          <a:spcPts val="549"/>
        </a:spcBef>
        <a:buFont typeface="Arial" panose="020B0604020202020204" pitchFamily="34" charset="0"/>
        <a:buChar char="•"/>
        <a:defRPr sz="2636" kern="1200">
          <a:solidFill>
            <a:schemeClr val="tx1"/>
          </a:solidFill>
          <a:latin typeface="+mn-lt"/>
          <a:ea typeface="+mn-ea"/>
          <a:cs typeface="+mn-cs"/>
        </a:defRPr>
      </a:lvl2pPr>
      <a:lvl3pPr marL="1255471" indent="-251094" algn="l" defTabSz="1004377" rtl="0" eaLnBrk="1" latinLnBrk="0" hangingPunct="1">
        <a:lnSpc>
          <a:spcPct val="90000"/>
        </a:lnSpc>
        <a:spcBef>
          <a:spcPts val="549"/>
        </a:spcBef>
        <a:buFont typeface="Arial" panose="020B0604020202020204" pitchFamily="34" charset="0"/>
        <a:buChar char="•"/>
        <a:defRPr sz="2197" kern="1200">
          <a:solidFill>
            <a:schemeClr val="tx1"/>
          </a:solidFill>
          <a:latin typeface="+mn-lt"/>
          <a:ea typeface="+mn-ea"/>
          <a:cs typeface="+mn-cs"/>
        </a:defRPr>
      </a:lvl3pPr>
      <a:lvl4pPr marL="1757660"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4pPr>
      <a:lvl5pPr marL="2259848"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5pPr>
      <a:lvl6pPr marL="2762037"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6pPr>
      <a:lvl7pPr marL="3264225"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7pPr>
      <a:lvl8pPr marL="3766414"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8pPr>
      <a:lvl9pPr marL="4268602" indent="-251094" algn="l" defTabSz="1004377" rtl="0" eaLnBrk="1" latinLnBrk="0" hangingPunct="1">
        <a:lnSpc>
          <a:spcPct val="90000"/>
        </a:lnSpc>
        <a:spcBef>
          <a:spcPts val="549"/>
        </a:spcBef>
        <a:buFont typeface="Arial" panose="020B0604020202020204" pitchFamily="34" charset="0"/>
        <a:buChar char="•"/>
        <a:defRPr sz="1977" kern="1200">
          <a:solidFill>
            <a:schemeClr val="tx1"/>
          </a:solidFill>
          <a:latin typeface="+mn-lt"/>
          <a:ea typeface="+mn-ea"/>
          <a:cs typeface="+mn-cs"/>
        </a:defRPr>
      </a:lvl9pPr>
    </p:bodyStyle>
    <p:otherStyle>
      <a:defPPr>
        <a:defRPr lang="en-US"/>
      </a:defPPr>
      <a:lvl1pPr marL="0" algn="l" defTabSz="1004377" rtl="0" eaLnBrk="1" latinLnBrk="0" hangingPunct="1">
        <a:defRPr sz="1977" kern="1200">
          <a:solidFill>
            <a:schemeClr val="tx1"/>
          </a:solidFill>
          <a:latin typeface="+mn-lt"/>
          <a:ea typeface="+mn-ea"/>
          <a:cs typeface="+mn-cs"/>
        </a:defRPr>
      </a:lvl1pPr>
      <a:lvl2pPr marL="502188" algn="l" defTabSz="1004377" rtl="0" eaLnBrk="1" latinLnBrk="0" hangingPunct="1">
        <a:defRPr sz="1977" kern="1200">
          <a:solidFill>
            <a:schemeClr val="tx1"/>
          </a:solidFill>
          <a:latin typeface="+mn-lt"/>
          <a:ea typeface="+mn-ea"/>
          <a:cs typeface="+mn-cs"/>
        </a:defRPr>
      </a:lvl2pPr>
      <a:lvl3pPr marL="1004377" algn="l" defTabSz="1004377" rtl="0" eaLnBrk="1" latinLnBrk="0" hangingPunct="1">
        <a:defRPr sz="1977" kern="1200">
          <a:solidFill>
            <a:schemeClr val="tx1"/>
          </a:solidFill>
          <a:latin typeface="+mn-lt"/>
          <a:ea typeface="+mn-ea"/>
          <a:cs typeface="+mn-cs"/>
        </a:defRPr>
      </a:lvl3pPr>
      <a:lvl4pPr marL="1506565" algn="l" defTabSz="1004377" rtl="0" eaLnBrk="1" latinLnBrk="0" hangingPunct="1">
        <a:defRPr sz="1977" kern="1200">
          <a:solidFill>
            <a:schemeClr val="tx1"/>
          </a:solidFill>
          <a:latin typeface="+mn-lt"/>
          <a:ea typeface="+mn-ea"/>
          <a:cs typeface="+mn-cs"/>
        </a:defRPr>
      </a:lvl4pPr>
      <a:lvl5pPr marL="2008754" algn="l" defTabSz="1004377" rtl="0" eaLnBrk="1" latinLnBrk="0" hangingPunct="1">
        <a:defRPr sz="1977" kern="1200">
          <a:solidFill>
            <a:schemeClr val="tx1"/>
          </a:solidFill>
          <a:latin typeface="+mn-lt"/>
          <a:ea typeface="+mn-ea"/>
          <a:cs typeface="+mn-cs"/>
        </a:defRPr>
      </a:lvl5pPr>
      <a:lvl6pPr marL="2510942" algn="l" defTabSz="1004377" rtl="0" eaLnBrk="1" latinLnBrk="0" hangingPunct="1">
        <a:defRPr sz="1977" kern="1200">
          <a:solidFill>
            <a:schemeClr val="tx1"/>
          </a:solidFill>
          <a:latin typeface="+mn-lt"/>
          <a:ea typeface="+mn-ea"/>
          <a:cs typeface="+mn-cs"/>
        </a:defRPr>
      </a:lvl6pPr>
      <a:lvl7pPr marL="3013131" algn="l" defTabSz="1004377" rtl="0" eaLnBrk="1" latinLnBrk="0" hangingPunct="1">
        <a:defRPr sz="1977" kern="1200">
          <a:solidFill>
            <a:schemeClr val="tx1"/>
          </a:solidFill>
          <a:latin typeface="+mn-lt"/>
          <a:ea typeface="+mn-ea"/>
          <a:cs typeface="+mn-cs"/>
        </a:defRPr>
      </a:lvl7pPr>
      <a:lvl8pPr marL="3515319" algn="l" defTabSz="1004377" rtl="0" eaLnBrk="1" latinLnBrk="0" hangingPunct="1">
        <a:defRPr sz="1977" kern="1200">
          <a:solidFill>
            <a:schemeClr val="tx1"/>
          </a:solidFill>
          <a:latin typeface="+mn-lt"/>
          <a:ea typeface="+mn-ea"/>
          <a:cs typeface="+mn-cs"/>
        </a:defRPr>
      </a:lvl8pPr>
      <a:lvl9pPr marL="4017508" algn="l" defTabSz="1004377" rtl="0" eaLnBrk="1" latinLnBrk="0" hangingPunct="1">
        <a:defRPr sz="19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hdphoto" Target="../media/hdphoto1.wdp"/><Relationship Id="rId7"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admissions@mta.ca" TargetMode="External"/><Relationship Id="rId5" Type="http://schemas.openxmlformats.org/officeDocument/2006/relationships/image" Target="../media/image3.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B75AFBE9-3994-41C3-B986-3040A0D6C1D0}"/>
              </a:ext>
            </a:extLst>
          </p:cNvPr>
          <p:cNvPicPr>
            <a:picLocks noChangeAspect="1"/>
          </p:cNvPicPr>
          <p:nvPr/>
        </p:nvPicPr>
        <p:blipFill rotWithShape="1">
          <a:blip r:embed="rId2" cstate="print">
            <a:lum contrast="6000"/>
            <a:extLst>
              <a:ext uri="{BEBA8EAE-BF5A-486C-A8C5-ECC9F3942E4B}">
                <a14:imgProps xmlns:a14="http://schemas.microsoft.com/office/drawing/2010/main">
                  <a14:imgLayer r:embed="rId3">
                    <a14:imgEffect>
                      <a14:brightnessContrast bright="13000" contrast="5000"/>
                    </a14:imgEffect>
                  </a14:imgLayer>
                </a14:imgProps>
              </a:ext>
              <a:ext uri="{28A0092B-C50C-407E-A947-70E740481C1C}">
                <a14:useLocalDpi xmlns:a14="http://schemas.microsoft.com/office/drawing/2010/main" val="0"/>
              </a:ext>
            </a:extLst>
          </a:blip>
          <a:srcRect r="45440"/>
          <a:stretch/>
        </p:blipFill>
        <p:spPr>
          <a:xfrm>
            <a:off x="5128931" y="259566"/>
            <a:ext cx="4814866" cy="6618676"/>
          </a:xfrm>
          <a:prstGeom prst="rect">
            <a:avLst/>
          </a:prstGeom>
          <a:ln>
            <a:solidFill>
              <a:srgbClr val="B6B49D"/>
            </a:solidFill>
          </a:ln>
          <a:effectLst/>
        </p:spPr>
      </p:pic>
      <p:sp>
        <p:nvSpPr>
          <p:cNvPr id="2" name="Title 1">
            <a:extLst>
              <a:ext uri="{FF2B5EF4-FFF2-40B4-BE49-F238E27FC236}">
                <a16:creationId xmlns:a16="http://schemas.microsoft.com/office/drawing/2014/main" id="{96C241D8-23F6-4E56-A097-2F97AE6B6F81}"/>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1E3A619-72A6-481B-AF24-05E8E4DF7698}"/>
              </a:ext>
            </a:extLst>
          </p:cNvPr>
          <p:cNvSpPr>
            <a:spLocks noGrp="1"/>
          </p:cNvSpPr>
          <p:nvPr>
            <p:ph type="subTitle" idx="1"/>
          </p:nvPr>
        </p:nvSpPr>
        <p:spPr/>
        <p:txBody>
          <a:bodyPr/>
          <a:lstStyle/>
          <a:p>
            <a:endParaRPr lang="en-CA"/>
          </a:p>
        </p:txBody>
      </p:sp>
      <p:pic>
        <p:nvPicPr>
          <p:cNvPr id="11" name="Picture 10">
            <a:extLst>
              <a:ext uri="{FF2B5EF4-FFF2-40B4-BE49-F238E27FC236}">
                <a16:creationId xmlns:a16="http://schemas.microsoft.com/office/drawing/2014/main" id="{08F45E60-B39B-4E6F-BEFC-B2661FBEC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858" y="487436"/>
            <a:ext cx="2693014" cy="431898"/>
          </a:xfrm>
          <a:prstGeom prst="rect">
            <a:avLst/>
          </a:prstGeom>
        </p:spPr>
      </p:pic>
      <p:sp>
        <p:nvSpPr>
          <p:cNvPr id="14" name="TextBox 13">
            <a:extLst>
              <a:ext uri="{FF2B5EF4-FFF2-40B4-BE49-F238E27FC236}">
                <a16:creationId xmlns:a16="http://schemas.microsoft.com/office/drawing/2014/main" id="{DA54DEC0-C21E-475D-A911-8DB8537F2A36}"/>
              </a:ext>
            </a:extLst>
          </p:cNvPr>
          <p:cNvSpPr txBox="1"/>
          <p:nvPr/>
        </p:nvSpPr>
        <p:spPr>
          <a:xfrm>
            <a:off x="5289536" y="888224"/>
            <a:ext cx="4582408" cy="584775"/>
          </a:xfrm>
          <a:prstGeom prst="rect">
            <a:avLst/>
          </a:prstGeom>
          <a:noFill/>
        </p:spPr>
        <p:txBody>
          <a:bodyPr wrap="none" rtlCol="0">
            <a:spAutoFit/>
          </a:bodyPr>
          <a:lstStyle/>
          <a:p>
            <a:r>
              <a:rPr lang="en-CA" sz="3200" dirty="0">
                <a:solidFill>
                  <a:schemeClr val="tx1">
                    <a:lumMod val="75000"/>
                    <a:lumOff val="25000"/>
                  </a:schemeClr>
                </a:solidFill>
                <a:latin typeface="Adobe Garamond Pro" panose="02020502060506020403" pitchFamily="18" charset="0"/>
              </a:rPr>
              <a:t>Geography &amp; Environment</a:t>
            </a:r>
          </a:p>
        </p:txBody>
      </p:sp>
      <p:sp>
        <p:nvSpPr>
          <p:cNvPr id="15" name="TextBox 14">
            <a:extLst>
              <a:ext uri="{FF2B5EF4-FFF2-40B4-BE49-F238E27FC236}">
                <a16:creationId xmlns:a16="http://schemas.microsoft.com/office/drawing/2014/main" id="{3072BF66-5CB9-4F8B-95DF-6300DD57785E}"/>
              </a:ext>
            </a:extLst>
          </p:cNvPr>
          <p:cNvSpPr txBox="1"/>
          <p:nvPr/>
        </p:nvSpPr>
        <p:spPr>
          <a:xfrm>
            <a:off x="5986356" y="6926673"/>
            <a:ext cx="3100016" cy="461665"/>
          </a:xfrm>
          <a:prstGeom prst="rect">
            <a:avLst/>
          </a:prstGeom>
          <a:solidFill>
            <a:schemeClr val="bg1"/>
          </a:solidFill>
        </p:spPr>
        <p:txBody>
          <a:bodyPr wrap="none" rtlCol="0">
            <a:spAutoFit/>
          </a:bodyPr>
          <a:lstStyle/>
          <a:p>
            <a:r>
              <a:rPr lang="en-CA" sz="2400" b="1" dirty="0">
                <a:solidFill>
                  <a:schemeClr val="tx1">
                    <a:lumMod val="75000"/>
                    <a:lumOff val="25000"/>
                  </a:schemeClr>
                </a:solidFill>
                <a:latin typeface="Adobe Garamond Pro" panose="02020502060506020403" pitchFamily="18" charset="0"/>
              </a:rPr>
              <a:t>Environmental Science</a:t>
            </a:r>
          </a:p>
        </p:txBody>
      </p:sp>
      <p:sp>
        <p:nvSpPr>
          <p:cNvPr id="18" name="TextBox 17">
            <a:extLst>
              <a:ext uri="{FF2B5EF4-FFF2-40B4-BE49-F238E27FC236}">
                <a16:creationId xmlns:a16="http://schemas.microsoft.com/office/drawing/2014/main" id="{0F9490FF-F000-4EDE-BD87-8A4FF870441E}"/>
              </a:ext>
            </a:extLst>
          </p:cNvPr>
          <p:cNvSpPr txBox="1"/>
          <p:nvPr/>
        </p:nvSpPr>
        <p:spPr>
          <a:xfrm>
            <a:off x="2502553" y="1838865"/>
            <a:ext cx="2585063" cy="261610"/>
          </a:xfrm>
          <a:prstGeom prst="rect">
            <a:avLst/>
          </a:prstGeom>
          <a:noFill/>
        </p:spPr>
        <p:txBody>
          <a:bodyPr wrap="square" rtlCol="0">
            <a:spAutoFit/>
          </a:bodyPr>
          <a:lstStyle/>
          <a:p>
            <a:r>
              <a:rPr lang="en-CA" sz="1100" b="1" dirty="0">
                <a:latin typeface="Garamond" panose="02020404030301010803" pitchFamily="18" charset="0"/>
              </a:rPr>
              <a:t>About Mount Allison</a:t>
            </a:r>
            <a:endParaRPr lang="en-CA" sz="1100" dirty="0">
              <a:latin typeface="Garamond" panose="02020404030301010803" pitchFamily="18" charset="0"/>
            </a:endParaRPr>
          </a:p>
        </p:txBody>
      </p:sp>
      <p:sp>
        <p:nvSpPr>
          <p:cNvPr id="19" name="TextBox 18">
            <a:extLst>
              <a:ext uri="{FF2B5EF4-FFF2-40B4-BE49-F238E27FC236}">
                <a16:creationId xmlns:a16="http://schemas.microsoft.com/office/drawing/2014/main" id="{EED3E5E7-DC5E-450C-A182-8F933B52FA76}"/>
              </a:ext>
            </a:extLst>
          </p:cNvPr>
          <p:cNvSpPr txBox="1"/>
          <p:nvPr/>
        </p:nvSpPr>
        <p:spPr>
          <a:xfrm>
            <a:off x="2502553" y="2094769"/>
            <a:ext cx="2374636" cy="1785104"/>
          </a:xfrm>
          <a:prstGeom prst="rect">
            <a:avLst/>
          </a:prstGeom>
          <a:noFill/>
        </p:spPr>
        <p:txBody>
          <a:bodyPr wrap="square" rtlCol="0">
            <a:spAutoFit/>
          </a:bodyPr>
          <a:lstStyle/>
          <a:p>
            <a:r>
              <a:rPr lang="en-CA" sz="1100" dirty="0">
                <a:latin typeface="Garamond" panose="02020404030301010803" pitchFamily="18" charset="0"/>
              </a:rPr>
              <a:t>Located at the head of the Bay of Fundy in the town of Sackville, New Brunswick, Mount Allison is an institution defined by its geography. Consistently ranked as the top undergraduate school in Canada, Mount Allison students enjoy a high level of interaction with their professors and have many opportunities to do research with them.</a:t>
            </a:r>
          </a:p>
        </p:txBody>
      </p:sp>
      <p:sp>
        <p:nvSpPr>
          <p:cNvPr id="20" name="TextBox 19">
            <a:extLst>
              <a:ext uri="{FF2B5EF4-FFF2-40B4-BE49-F238E27FC236}">
                <a16:creationId xmlns:a16="http://schemas.microsoft.com/office/drawing/2014/main" id="{B95CCE7C-AA6D-4532-BABC-2A42B12E58F9}"/>
              </a:ext>
            </a:extLst>
          </p:cNvPr>
          <p:cNvSpPr txBox="1"/>
          <p:nvPr/>
        </p:nvSpPr>
        <p:spPr>
          <a:xfrm>
            <a:off x="73288" y="1833159"/>
            <a:ext cx="2585063" cy="261610"/>
          </a:xfrm>
          <a:prstGeom prst="rect">
            <a:avLst/>
          </a:prstGeom>
          <a:noFill/>
        </p:spPr>
        <p:txBody>
          <a:bodyPr wrap="square" rtlCol="0">
            <a:spAutoFit/>
          </a:bodyPr>
          <a:lstStyle/>
          <a:p>
            <a:r>
              <a:rPr lang="en-CA" sz="1100" b="1" dirty="0">
                <a:latin typeface="Garamond" panose="02020404030301010803" pitchFamily="18" charset="0"/>
              </a:rPr>
              <a:t>What You Learn</a:t>
            </a:r>
            <a:endParaRPr lang="en-CA" sz="1100" dirty="0">
              <a:latin typeface="Garamond" panose="02020404030301010803" pitchFamily="18" charset="0"/>
            </a:endParaRPr>
          </a:p>
        </p:txBody>
      </p:sp>
      <p:sp>
        <p:nvSpPr>
          <p:cNvPr id="21" name="TextBox 20">
            <a:extLst>
              <a:ext uri="{FF2B5EF4-FFF2-40B4-BE49-F238E27FC236}">
                <a16:creationId xmlns:a16="http://schemas.microsoft.com/office/drawing/2014/main" id="{3E1782EC-45D4-4AA2-8E55-EB28AC46927F}"/>
              </a:ext>
            </a:extLst>
          </p:cNvPr>
          <p:cNvSpPr txBox="1"/>
          <p:nvPr/>
        </p:nvSpPr>
        <p:spPr>
          <a:xfrm>
            <a:off x="73289" y="2121325"/>
            <a:ext cx="2374636" cy="769441"/>
          </a:xfrm>
          <a:prstGeom prst="rect">
            <a:avLst/>
          </a:prstGeom>
          <a:noFill/>
        </p:spPr>
        <p:txBody>
          <a:bodyPr wrap="square" rtlCol="0">
            <a:spAutoFit/>
          </a:bodyPr>
          <a:lstStyle/>
          <a:p>
            <a:r>
              <a:rPr lang="en-CA" sz="1100" dirty="0">
                <a:latin typeface="Garamond" panose="02020404030301010803" pitchFamily="18" charset="0"/>
              </a:rPr>
              <a:t>How to design and conduct field- and lab-based </a:t>
            </a:r>
            <a:r>
              <a:rPr lang="en-CA" sz="1100" b="1" dirty="0">
                <a:latin typeface="Garamond" panose="02020404030301010803" pitchFamily="18" charset="0"/>
              </a:rPr>
              <a:t>research</a:t>
            </a:r>
            <a:r>
              <a:rPr lang="en-CA" sz="1100" dirty="0">
                <a:latin typeface="Garamond" panose="02020404030301010803" pitchFamily="18" charset="0"/>
              </a:rPr>
              <a:t> in order to understand real-world environmental problems.</a:t>
            </a:r>
          </a:p>
        </p:txBody>
      </p:sp>
      <p:pic>
        <p:nvPicPr>
          <p:cNvPr id="23" name="Picture 22">
            <a:extLst>
              <a:ext uri="{FF2B5EF4-FFF2-40B4-BE49-F238E27FC236}">
                <a16:creationId xmlns:a16="http://schemas.microsoft.com/office/drawing/2014/main" id="{2579570C-0FDF-4E99-9DE1-295D71B4AA1F}"/>
              </a:ext>
            </a:extLst>
          </p:cNvPr>
          <p:cNvPicPr>
            <a:picLocks noChangeAspect="1"/>
          </p:cNvPicPr>
          <p:nvPr/>
        </p:nvPicPr>
        <p:blipFill>
          <a:blip r:embed="rId5"/>
          <a:stretch>
            <a:fillRect/>
          </a:stretch>
        </p:blipFill>
        <p:spPr>
          <a:xfrm>
            <a:off x="96136" y="240797"/>
            <a:ext cx="4925920" cy="1249325"/>
          </a:xfrm>
          <a:prstGeom prst="rect">
            <a:avLst/>
          </a:prstGeom>
        </p:spPr>
      </p:pic>
      <p:sp>
        <p:nvSpPr>
          <p:cNvPr id="24" name="TextBox 23">
            <a:extLst>
              <a:ext uri="{FF2B5EF4-FFF2-40B4-BE49-F238E27FC236}">
                <a16:creationId xmlns:a16="http://schemas.microsoft.com/office/drawing/2014/main" id="{A6B66C35-C17D-41EF-871E-A4331739456A}"/>
              </a:ext>
            </a:extLst>
          </p:cNvPr>
          <p:cNvSpPr txBox="1"/>
          <p:nvPr/>
        </p:nvSpPr>
        <p:spPr>
          <a:xfrm>
            <a:off x="73289" y="3454825"/>
            <a:ext cx="2374636" cy="938719"/>
          </a:xfrm>
          <a:prstGeom prst="rect">
            <a:avLst/>
          </a:prstGeom>
          <a:noFill/>
        </p:spPr>
        <p:txBody>
          <a:bodyPr wrap="square" rtlCol="0">
            <a:spAutoFit/>
          </a:bodyPr>
          <a:lstStyle/>
          <a:p>
            <a:r>
              <a:rPr lang="en-CA" sz="1100" dirty="0">
                <a:latin typeface="Garamond" panose="02020404030301010803" pitchFamily="18" charset="0"/>
              </a:rPr>
              <a:t>How to use </a:t>
            </a:r>
            <a:r>
              <a:rPr lang="en-CA" sz="1100" b="1" dirty="0">
                <a:latin typeface="Garamond" panose="02020404030301010803" pitchFamily="18" charset="0"/>
              </a:rPr>
              <a:t>key instruments and technology</a:t>
            </a:r>
            <a:r>
              <a:rPr lang="en-CA" sz="1100" dirty="0">
                <a:latin typeface="Garamond" panose="02020404030301010803" pitchFamily="18" charset="0"/>
              </a:rPr>
              <a:t> for better understanding environmental conditions, for example, sediment samplers, tree corers, multi-probe meters, microscopes.</a:t>
            </a:r>
          </a:p>
        </p:txBody>
      </p:sp>
      <p:sp>
        <p:nvSpPr>
          <p:cNvPr id="25" name="TextBox 24">
            <a:extLst>
              <a:ext uri="{FF2B5EF4-FFF2-40B4-BE49-F238E27FC236}">
                <a16:creationId xmlns:a16="http://schemas.microsoft.com/office/drawing/2014/main" id="{1164FB36-B5B0-43A9-969D-691C59AACD6E}"/>
              </a:ext>
            </a:extLst>
          </p:cNvPr>
          <p:cNvSpPr txBox="1"/>
          <p:nvPr/>
        </p:nvSpPr>
        <p:spPr>
          <a:xfrm>
            <a:off x="73289" y="4454950"/>
            <a:ext cx="2374636" cy="600164"/>
          </a:xfrm>
          <a:prstGeom prst="rect">
            <a:avLst/>
          </a:prstGeom>
          <a:noFill/>
        </p:spPr>
        <p:txBody>
          <a:bodyPr wrap="square" rtlCol="0">
            <a:spAutoFit/>
          </a:bodyPr>
          <a:lstStyle/>
          <a:p>
            <a:r>
              <a:rPr lang="en-CA" sz="1100" b="1" dirty="0">
                <a:latin typeface="Garamond" panose="02020404030301010803" pitchFamily="18" charset="0"/>
              </a:rPr>
              <a:t>Tools for data analysis</a:t>
            </a:r>
            <a:r>
              <a:rPr lang="en-CA" sz="1100" dirty="0">
                <a:latin typeface="Garamond" panose="02020404030301010803" pitchFamily="18" charset="0"/>
              </a:rPr>
              <a:t>: signal detection, impact analysis, and data interpretation.</a:t>
            </a:r>
          </a:p>
        </p:txBody>
      </p:sp>
      <p:sp>
        <p:nvSpPr>
          <p:cNvPr id="26" name="TextBox 25">
            <a:extLst>
              <a:ext uri="{FF2B5EF4-FFF2-40B4-BE49-F238E27FC236}">
                <a16:creationId xmlns:a16="http://schemas.microsoft.com/office/drawing/2014/main" id="{343FBB3F-0922-405B-9851-E9DFC5FAE15B}"/>
              </a:ext>
            </a:extLst>
          </p:cNvPr>
          <p:cNvSpPr txBox="1"/>
          <p:nvPr/>
        </p:nvSpPr>
        <p:spPr>
          <a:xfrm>
            <a:off x="73289" y="5208445"/>
            <a:ext cx="2374636" cy="600164"/>
          </a:xfrm>
          <a:prstGeom prst="rect">
            <a:avLst/>
          </a:prstGeom>
          <a:noFill/>
        </p:spPr>
        <p:txBody>
          <a:bodyPr wrap="square" rtlCol="0">
            <a:spAutoFit/>
          </a:bodyPr>
          <a:lstStyle/>
          <a:p>
            <a:r>
              <a:rPr lang="en-CA" sz="1100" dirty="0">
                <a:latin typeface="Garamond" panose="02020404030301010803" pitchFamily="18" charset="0"/>
              </a:rPr>
              <a:t>For Environmental Science students who choose to pursue the department’s GIS courses, they will build:</a:t>
            </a:r>
          </a:p>
        </p:txBody>
      </p:sp>
      <p:sp>
        <p:nvSpPr>
          <p:cNvPr id="27" name="TextBox 26">
            <a:extLst>
              <a:ext uri="{FF2B5EF4-FFF2-40B4-BE49-F238E27FC236}">
                <a16:creationId xmlns:a16="http://schemas.microsoft.com/office/drawing/2014/main" id="{98427CC9-72E2-4868-A968-D599A3C45862}"/>
              </a:ext>
            </a:extLst>
          </p:cNvPr>
          <p:cNvSpPr txBox="1"/>
          <p:nvPr/>
        </p:nvSpPr>
        <p:spPr>
          <a:xfrm>
            <a:off x="184460" y="5894259"/>
            <a:ext cx="2374636" cy="600164"/>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Awareness of best cartographic practices and how to develop effective, attractive maps.</a:t>
            </a:r>
          </a:p>
        </p:txBody>
      </p:sp>
      <p:sp>
        <p:nvSpPr>
          <p:cNvPr id="28" name="TextBox 27">
            <a:extLst>
              <a:ext uri="{FF2B5EF4-FFF2-40B4-BE49-F238E27FC236}">
                <a16:creationId xmlns:a16="http://schemas.microsoft.com/office/drawing/2014/main" id="{946068C2-92BE-41EC-BE1D-840C0F9E362C}"/>
              </a:ext>
            </a:extLst>
          </p:cNvPr>
          <p:cNvSpPr txBox="1"/>
          <p:nvPr/>
        </p:nvSpPr>
        <p:spPr>
          <a:xfrm>
            <a:off x="184460" y="6522909"/>
            <a:ext cx="2374636" cy="430887"/>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Core competence in the use of </a:t>
            </a:r>
            <a:r>
              <a:rPr lang="en-CA" sz="1100">
                <a:latin typeface="Garamond" panose="02020404030301010803" pitchFamily="18" charset="0"/>
              </a:rPr>
              <a:t>industry-leading GIS software</a:t>
            </a:r>
            <a:r>
              <a:rPr lang="en-CA" sz="1100" dirty="0">
                <a:latin typeface="Garamond" panose="02020404030301010803" pitchFamily="18" charset="0"/>
              </a:rPr>
              <a:t>.</a:t>
            </a:r>
          </a:p>
        </p:txBody>
      </p:sp>
      <p:sp>
        <p:nvSpPr>
          <p:cNvPr id="29" name="TextBox 28">
            <a:extLst>
              <a:ext uri="{FF2B5EF4-FFF2-40B4-BE49-F238E27FC236}">
                <a16:creationId xmlns:a16="http://schemas.microsoft.com/office/drawing/2014/main" id="{62F4CF96-37A3-455B-A6C0-6CECDD9D71A4}"/>
              </a:ext>
            </a:extLst>
          </p:cNvPr>
          <p:cNvSpPr txBox="1"/>
          <p:nvPr/>
        </p:nvSpPr>
        <p:spPr>
          <a:xfrm>
            <a:off x="2392917" y="5858670"/>
            <a:ext cx="2388612" cy="1107996"/>
          </a:xfrm>
          <a:prstGeom prst="rect">
            <a:avLst/>
          </a:prstGeom>
          <a:noFill/>
        </p:spPr>
        <p:txBody>
          <a:bodyPr wrap="square" rtlCol="0">
            <a:spAutoFit/>
          </a:bodyPr>
          <a:lstStyle/>
          <a:p>
            <a:pPr algn="ctr"/>
            <a:r>
              <a:rPr lang="en-CA" sz="1100" dirty="0">
                <a:latin typeface="Garamond" panose="02020404030301010803" pitchFamily="18" charset="0"/>
              </a:rPr>
              <a:t>Visit us online or in person:</a:t>
            </a:r>
          </a:p>
          <a:p>
            <a:pPr algn="ctr"/>
            <a:r>
              <a:rPr lang="en-CA" sz="1100" dirty="0" err="1">
                <a:latin typeface="Garamond" panose="02020404030301010803" pitchFamily="18" charset="0"/>
              </a:rPr>
              <a:t>virtualtour</a:t>
            </a:r>
            <a:r>
              <a:rPr lang="en-CA" sz="1100" dirty="0">
                <a:latin typeface="Garamond" panose="02020404030301010803" pitchFamily="18" charset="0"/>
              </a:rPr>
              <a:t>..mta.ca</a:t>
            </a:r>
          </a:p>
          <a:p>
            <a:pPr algn="ctr"/>
            <a:r>
              <a:rPr lang="en-CA" sz="1100" dirty="0">
                <a:latin typeface="Garamond" panose="02020404030301010803" pitchFamily="18" charset="0"/>
              </a:rPr>
              <a:t>62 York Street, Sackville, NB, Canada E4L 1E2</a:t>
            </a:r>
          </a:p>
          <a:p>
            <a:pPr algn="ctr"/>
            <a:r>
              <a:rPr lang="en-CA" sz="1100" dirty="0">
                <a:latin typeface="Garamond" panose="02020404030301010803" pitchFamily="18" charset="0"/>
                <a:hlinkClick r:id="rId6"/>
              </a:rPr>
              <a:t>admissions@mta.ca</a:t>
            </a:r>
            <a:endParaRPr lang="en-CA" sz="1100" dirty="0">
              <a:latin typeface="Garamond" panose="02020404030301010803" pitchFamily="18" charset="0"/>
            </a:endParaRPr>
          </a:p>
          <a:p>
            <a:pPr algn="ctr"/>
            <a:r>
              <a:rPr lang="en-CA" sz="1100" dirty="0">
                <a:latin typeface="Garamond" panose="02020404030301010803" pitchFamily="18" charset="0"/>
              </a:rPr>
              <a:t>(506) 364-2269</a:t>
            </a:r>
          </a:p>
        </p:txBody>
      </p:sp>
      <p:pic>
        <p:nvPicPr>
          <p:cNvPr id="30" name="Picture 29">
            <a:extLst>
              <a:ext uri="{FF2B5EF4-FFF2-40B4-BE49-F238E27FC236}">
                <a16:creationId xmlns:a16="http://schemas.microsoft.com/office/drawing/2014/main" id="{CE76B441-D592-4186-8C3D-C66E0B012ADF}"/>
              </a:ext>
            </a:extLst>
          </p:cNvPr>
          <p:cNvPicPr>
            <a:picLocks noChangeAspect="1"/>
          </p:cNvPicPr>
          <p:nvPr/>
        </p:nvPicPr>
        <p:blipFill>
          <a:blip r:embed="rId7"/>
          <a:stretch>
            <a:fillRect/>
          </a:stretch>
        </p:blipFill>
        <p:spPr>
          <a:xfrm>
            <a:off x="2870881" y="4083295"/>
            <a:ext cx="1789876" cy="1671663"/>
          </a:xfrm>
          <a:prstGeom prst="rect">
            <a:avLst/>
          </a:prstGeom>
        </p:spPr>
      </p:pic>
      <p:sp>
        <p:nvSpPr>
          <p:cNvPr id="31" name="TextBox 30">
            <a:extLst>
              <a:ext uri="{FF2B5EF4-FFF2-40B4-BE49-F238E27FC236}">
                <a16:creationId xmlns:a16="http://schemas.microsoft.com/office/drawing/2014/main" id="{754DA16B-7F3C-462E-ABBD-973647039F31}"/>
              </a:ext>
            </a:extLst>
          </p:cNvPr>
          <p:cNvSpPr txBox="1"/>
          <p:nvPr/>
        </p:nvSpPr>
        <p:spPr>
          <a:xfrm>
            <a:off x="73289" y="2940475"/>
            <a:ext cx="2374636" cy="430887"/>
          </a:xfrm>
          <a:prstGeom prst="rect">
            <a:avLst/>
          </a:prstGeom>
          <a:noFill/>
        </p:spPr>
        <p:txBody>
          <a:bodyPr wrap="square" rtlCol="0">
            <a:spAutoFit/>
          </a:bodyPr>
          <a:lstStyle/>
          <a:p>
            <a:r>
              <a:rPr lang="en-CA" sz="1100" dirty="0">
                <a:latin typeface="Garamond" panose="02020404030301010803" pitchFamily="18" charset="0"/>
              </a:rPr>
              <a:t>Effective </a:t>
            </a:r>
            <a:r>
              <a:rPr lang="en-CA" sz="1100" b="1" dirty="0">
                <a:latin typeface="Garamond" panose="02020404030301010803" pitchFamily="18" charset="0"/>
              </a:rPr>
              <a:t>science communication</a:t>
            </a:r>
            <a:r>
              <a:rPr lang="en-CA" sz="1100" dirty="0">
                <a:latin typeface="Garamond" panose="02020404030301010803" pitchFamily="18" charset="0"/>
              </a:rPr>
              <a:t> to diverse audiences.</a:t>
            </a:r>
          </a:p>
        </p:txBody>
      </p:sp>
      <p:pic>
        <p:nvPicPr>
          <p:cNvPr id="5" name="Picture 4" descr="Qr code&#10;&#10;Description automatically generated">
            <a:extLst>
              <a:ext uri="{FF2B5EF4-FFF2-40B4-BE49-F238E27FC236}">
                <a16:creationId xmlns:a16="http://schemas.microsoft.com/office/drawing/2014/main" id="{70B2CB9D-A7F8-EC13-4420-ABE036699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059" y="5493711"/>
            <a:ext cx="1079454" cy="1086138"/>
          </a:xfrm>
          <a:prstGeom prst="rect">
            <a:avLst/>
          </a:prstGeom>
        </p:spPr>
      </p:pic>
    </p:spTree>
    <p:extLst>
      <p:ext uri="{BB962C8B-B14F-4D97-AF65-F5344CB8AC3E}">
        <p14:creationId xmlns:p14="http://schemas.microsoft.com/office/powerpoint/2010/main" val="5549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41D8-23F6-4E56-A097-2F97AE6B6F81}"/>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71E3A619-72A6-481B-AF24-05E8E4DF7698}"/>
              </a:ext>
            </a:extLst>
          </p:cNvPr>
          <p:cNvSpPr>
            <a:spLocks noGrp="1"/>
          </p:cNvSpPr>
          <p:nvPr>
            <p:ph type="subTitle" idx="1"/>
          </p:nvPr>
        </p:nvSpPr>
        <p:spPr>
          <a:xfrm>
            <a:off x="2423943" y="4256318"/>
            <a:ext cx="2582829" cy="2122157"/>
          </a:xfrm>
        </p:spPr>
        <p:txBody>
          <a:bodyPr>
            <a:normAutofit fontScale="62500" lnSpcReduction="20000"/>
          </a:bodyPr>
          <a:lstStyle/>
          <a:p>
            <a:pPr algn="l"/>
            <a:r>
              <a:rPr lang="en-US" sz="1600" dirty="0">
                <a:latin typeface="Garamond" panose="02020404030301010803" pitchFamily="18" charset="0"/>
              </a:rPr>
              <a:t>"The Environmental Science Department at MTA opened my eyes to research opportunities that allowed me to explore the Maritimes in a unique way off the beaten trail.  I am grateful of the one on one mentorship I was given…to advise me on my academics and push me to succeed out of my comfort zone at conferences and other types of science training.  I also had the support to complete my degree from the department with a social and global perspective by going abroad and also studying political sciences alongside many hands on science courses.  The experience that I have from MTA has gotten me a research position at Dalhousie where I plan to complete a Master's thesis with the School of Resources and Environmental Studies!" (Taylor Crosby, Environmental Science 2017) </a:t>
            </a:r>
            <a:endParaRPr lang="en-CA" sz="1600" dirty="0">
              <a:latin typeface="Garamond" panose="02020404030301010803" pitchFamily="18" charset="0"/>
            </a:endParaRPr>
          </a:p>
          <a:p>
            <a:endParaRPr lang="en-CA" dirty="0"/>
          </a:p>
        </p:txBody>
      </p:sp>
      <p:pic>
        <p:nvPicPr>
          <p:cNvPr id="4" name="Content Placeholder 3">
            <a:extLst>
              <a:ext uri="{FF2B5EF4-FFF2-40B4-BE49-F238E27FC236}">
                <a16:creationId xmlns:a16="http://schemas.microsoft.com/office/drawing/2014/main" id="{8A2760F8-123F-4F27-8AD8-2DE0D67EB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3237" y="1269125"/>
            <a:ext cx="2087118" cy="2782062"/>
          </a:xfrm>
          <a:prstGeom prst="rect">
            <a:avLst/>
          </a:prstGeom>
          <a:ln w="12700">
            <a:solidFill>
              <a:srgbClr val="B6B49D"/>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B233DDF-4FFC-4B14-AB9E-F3E881269DE4}"/>
              </a:ext>
            </a:extLst>
          </p:cNvPr>
          <p:cNvSpPr txBox="1"/>
          <p:nvPr/>
        </p:nvSpPr>
        <p:spPr>
          <a:xfrm>
            <a:off x="206228" y="277917"/>
            <a:ext cx="2758832" cy="707886"/>
          </a:xfrm>
          <a:prstGeom prst="rect">
            <a:avLst/>
          </a:prstGeom>
          <a:noFill/>
        </p:spPr>
        <p:txBody>
          <a:bodyPr wrap="none" rtlCol="0">
            <a:spAutoFit/>
          </a:bodyPr>
          <a:lstStyle/>
          <a:p>
            <a:r>
              <a:rPr lang="en-CA" sz="2000" b="1" dirty="0">
                <a:solidFill>
                  <a:srgbClr val="C00000"/>
                </a:solidFill>
                <a:latin typeface="Garamond" panose="02020404030301010803" pitchFamily="18" charset="0"/>
              </a:rPr>
              <a:t>Environmental Science </a:t>
            </a:r>
          </a:p>
          <a:p>
            <a:r>
              <a:rPr lang="en-CA" sz="2000" b="1" dirty="0">
                <a:solidFill>
                  <a:srgbClr val="C00000"/>
                </a:solidFill>
                <a:latin typeface="Garamond" panose="02020404030301010803" pitchFamily="18" charset="0"/>
              </a:rPr>
              <a:t>   @ Mount Allison</a:t>
            </a:r>
          </a:p>
        </p:txBody>
      </p:sp>
      <p:sp>
        <p:nvSpPr>
          <p:cNvPr id="7" name="TextBox 6">
            <a:extLst>
              <a:ext uri="{FF2B5EF4-FFF2-40B4-BE49-F238E27FC236}">
                <a16:creationId xmlns:a16="http://schemas.microsoft.com/office/drawing/2014/main" id="{CD48BFC6-E5B3-469B-BCAB-61B07F7908E6}"/>
              </a:ext>
            </a:extLst>
          </p:cNvPr>
          <p:cNvSpPr txBox="1"/>
          <p:nvPr/>
        </p:nvSpPr>
        <p:spPr>
          <a:xfrm>
            <a:off x="65079" y="1192352"/>
            <a:ext cx="2585063" cy="938719"/>
          </a:xfrm>
          <a:prstGeom prst="rect">
            <a:avLst/>
          </a:prstGeom>
          <a:noFill/>
        </p:spPr>
        <p:txBody>
          <a:bodyPr wrap="square" rtlCol="0">
            <a:spAutoFit/>
          </a:bodyPr>
          <a:lstStyle/>
          <a:p>
            <a:r>
              <a:rPr lang="en-CA" sz="1100" dirty="0">
                <a:latin typeface="Garamond" panose="02020404030301010803" pitchFamily="18" charset="0"/>
              </a:rPr>
              <a:t>At Mount Allison University, students can pursue a </a:t>
            </a:r>
            <a:r>
              <a:rPr lang="en-CA" sz="1100" b="1" dirty="0">
                <a:latin typeface="Garamond" panose="02020404030301010803" pitchFamily="18" charset="0"/>
              </a:rPr>
              <a:t>Major</a:t>
            </a:r>
            <a:r>
              <a:rPr lang="en-CA" sz="1100" dirty="0">
                <a:latin typeface="Garamond" panose="02020404030301010803" pitchFamily="18" charset="0"/>
              </a:rPr>
              <a:t>, </a:t>
            </a:r>
            <a:r>
              <a:rPr lang="en-CA" sz="1100" b="1" dirty="0">
                <a:latin typeface="Garamond" panose="02020404030301010803" pitchFamily="18" charset="0"/>
              </a:rPr>
              <a:t>Minor</a:t>
            </a:r>
            <a:r>
              <a:rPr lang="en-CA" sz="1100" dirty="0">
                <a:latin typeface="Garamond" panose="02020404030301010803" pitchFamily="18" charset="0"/>
              </a:rPr>
              <a:t>, and </a:t>
            </a:r>
            <a:r>
              <a:rPr lang="en-CA" sz="1100" b="1" dirty="0">
                <a:latin typeface="Garamond" panose="02020404030301010803" pitchFamily="18" charset="0"/>
              </a:rPr>
              <a:t>Honours</a:t>
            </a:r>
            <a:r>
              <a:rPr lang="en-CA" sz="1100" dirty="0">
                <a:latin typeface="Garamond" panose="02020404030301010803" pitchFamily="18" charset="0"/>
              </a:rPr>
              <a:t> degree in Environmental Science in the Department of Geography and Environment. </a:t>
            </a:r>
          </a:p>
        </p:txBody>
      </p:sp>
      <p:sp>
        <p:nvSpPr>
          <p:cNvPr id="9" name="TextBox 8">
            <a:extLst>
              <a:ext uri="{FF2B5EF4-FFF2-40B4-BE49-F238E27FC236}">
                <a16:creationId xmlns:a16="http://schemas.microsoft.com/office/drawing/2014/main" id="{26AB7984-D3C7-4FBD-90D8-642FFD4697AC}"/>
              </a:ext>
            </a:extLst>
          </p:cNvPr>
          <p:cNvSpPr txBox="1"/>
          <p:nvPr/>
        </p:nvSpPr>
        <p:spPr>
          <a:xfrm>
            <a:off x="65079" y="2277560"/>
            <a:ext cx="2585063" cy="261610"/>
          </a:xfrm>
          <a:prstGeom prst="rect">
            <a:avLst/>
          </a:prstGeom>
          <a:noFill/>
        </p:spPr>
        <p:txBody>
          <a:bodyPr wrap="square" rtlCol="0">
            <a:spAutoFit/>
          </a:bodyPr>
          <a:lstStyle/>
          <a:p>
            <a:r>
              <a:rPr lang="en-CA" sz="1100" b="1" dirty="0">
                <a:latin typeface="Garamond" panose="02020404030301010803" pitchFamily="18" charset="0"/>
              </a:rPr>
              <a:t>Why Environmental Science?</a:t>
            </a:r>
            <a:r>
              <a:rPr lang="en-CA" sz="1100" dirty="0">
                <a:latin typeface="Garamond" panose="02020404030301010803" pitchFamily="18" charset="0"/>
              </a:rPr>
              <a:t> </a:t>
            </a:r>
          </a:p>
        </p:txBody>
      </p:sp>
      <p:sp>
        <p:nvSpPr>
          <p:cNvPr id="10" name="TextBox 9">
            <a:extLst>
              <a:ext uri="{FF2B5EF4-FFF2-40B4-BE49-F238E27FC236}">
                <a16:creationId xmlns:a16="http://schemas.microsoft.com/office/drawing/2014/main" id="{2E27E8B1-BB6A-49EC-852F-38FBC8E724BC}"/>
              </a:ext>
            </a:extLst>
          </p:cNvPr>
          <p:cNvSpPr txBox="1"/>
          <p:nvPr/>
        </p:nvSpPr>
        <p:spPr>
          <a:xfrm>
            <a:off x="65079" y="2706827"/>
            <a:ext cx="2585063" cy="600164"/>
          </a:xfrm>
          <a:prstGeom prst="rect">
            <a:avLst/>
          </a:prstGeom>
          <a:noFill/>
        </p:spPr>
        <p:txBody>
          <a:bodyPr wrap="square" rtlCol="0">
            <a:spAutoFit/>
          </a:bodyPr>
          <a:lstStyle/>
          <a:p>
            <a:r>
              <a:rPr lang="en-CA" sz="1100" dirty="0">
                <a:latin typeface="Garamond" panose="02020404030301010803" pitchFamily="18" charset="0"/>
              </a:rPr>
              <a:t>Global ecosystems are under threat from environmental change, both as a result of climate change and human activities.</a:t>
            </a:r>
          </a:p>
        </p:txBody>
      </p:sp>
      <p:sp>
        <p:nvSpPr>
          <p:cNvPr id="12" name="TextBox 11">
            <a:extLst>
              <a:ext uri="{FF2B5EF4-FFF2-40B4-BE49-F238E27FC236}">
                <a16:creationId xmlns:a16="http://schemas.microsoft.com/office/drawing/2014/main" id="{1CF42DA7-9B16-44BB-8CC9-953E2D3DD69E}"/>
              </a:ext>
            </a:extLst>
          </p:cNvPr>
          <p:cNvSpPr txBox="1"/>
          <p:nvPr/>
        </p:nvSpPr>
        <p:spPr>
          <a:xfrm>
            <a:off x="65079" y="4577092"/>
            <a:ext cx="2410013" cy="1785104"/>
          </a:xfrm>
          <a:prstGeom prst="rect">
            <a:avLst/>
          </a:prstGeom>
          <a:noFill/>
        </p:spPr>
        <p:txBody>
          <a:bodyPr wrap="square" rtlCol="0">
            <a:spAutoFit/>
          </a:bodyPr>
          <a:lstStyle/>
          <a:p>
            <a:r>
              <a:rPr lang="en-CA" sz="1100" dirty="0">
                <a:latin typeface="Garamond" panose="02020404030301010803" pitchFamily="18" charset="0"/>
              </a:rPr>
              <a:t>By the time they have completed their degrees, students will have learned how to plan and execute their own research projects, analyze, interpret, and communicate the findings. Environmental Science graduates are well prepared for a wide-range of environmental careers focused on environmental monitoring, modelling, and assessment.</a:t>
            </a:r>
          </a:p>
        </p:txBody>
      </p:sp>
      <p:sp>
        <p:nvSpPr>
          <p:cNvPr id="13" name="TextBox 12">
            <a:extLst>
              <a:ext uri="{FF2B5EF4-FFF2-40B4-BE49-F238E27FC236}">
                <a16:creationId xmlns:a16="http://schemas.microsoft.com/office/drawing/2014/main" id="{CB6312ED-B3DA-464D-8BE7-90804165E897}"/>
              </a:ext>
            </a:extLst>
          </p:cNvPr>
          <p:cNvSpPr txBox="1"/>
          <p:nvPr/>
        </p:nvSpPr>
        <p:spPr>
          <a:xfrm>
            <a:off x="65079" y="3461408"/>
            <a:ext cx="2545531" cy="938719"/>
          </a:xfrm>
          <a:prstGeom prst="rect">
            <a:avLst/>
          </a:prstGeom>
          <a:noFill/>
        </p:spPr>
        <p:txBody>
          <a:bodyPr wrap="square" rtlCol="0">
            <a:spAutoFit/>
          </a:bodyPr>
          <a:lstStyle/>
          <a:p>
            <a:r>
              <a:rPr lang="en-CA" sz="1100" dirty="0">
                <a:latin typeface="Garamond" panose="02020404030301010803" pitchFamily="18" charset="0"/>
              </a:rPr>
              <a:t>The Environmental Science program is </a:t>
            </a:r>
            <a:r>
              <a:rPr lang="en-CA" sz="1100" b="1" dirty="0">
                <a:latin typeface="Garamond" panose="02020404030301010803" pitchFamily="18" charset="0"/>
              </a:rPr>
              <a:t>hands-on</a:t>
            </a:r>
            <a:r>
              <a:rPr lang="en-CA" sz="1100" dirty="0">
                <a:latin typeface="Garamond" panose="02020404030301010803" pitchFamily="18" charset="0"/>
              </a:rPr>
              <a:t> and </a:t>
            </a:r>
            <a:r>
              <a:rPr lang="en-CA" sz="1100" b="1" dirty="0">
                <a:latin typeface="Garamond" panose="02020404030301010803" pitchFamily="18" charset="0"/>
              </a:rPr>
              <a:t>field-based</a:t>
            </a:r>
            <a:r>
              <a:rPr lang="en-CA" sz="1100" dirty="0">
                <a:latin typeface="Garamond" panose="02020404030301010803" pitchFamily="18" charset="0"/>
              </a:rPr>
              <a:t>. It is also </a:t>
            </a:r>
            <a:r>
              <a:rPr lang="en-CA" sz="1100" b="1" dirty="0">
                <a:latin typeface="Garamond" panose="02020404030301010803" pitchFamily="18" charset="0"/>
              </a:rPr>
              <a:t>interdisciplinary</a:t>
            </a:r>
            <a:r>
              <a:rPr lang="en-CA" sz="1100" dirty="0">
                <a:latin typeface="Garamond" panose="02020404030301010803" pitchFamily="18" charset="0"/>
              </a:rPr>
              <a:t>, seeking to understand the linkages between human activity and impacts on natural environments. </a:t>
            </a:r>
          </a:p>
        </p:txBody>
      </p:sp>
      <p:sp>
        <p:nvSpPr>
          <p:cNvPr id="14" name="TextBox 13">
            <a:extLst>
              <a:ext uri="{FF2B5EF4-FFF2-40B4-BE49-F238E27FC236}">
                <a16:creationId xmlns:a16="http://schemas.microsoft.com/office/drawing/2014/main" id="{11D4BE9D-243A-4094-9EDA-52DC76E7C43E}"/>
              </a:ext>
            </a:extLst>
          </p:cNvPr>
          <p:cNvSpPr txBox="1"/>
          <p:nvPr/>
        </p:nvSpPr>
        <p:spPr>
          <a:xfrm>
            <a:off x="5260659" y="1192352"/>
            <a:ext cx="2585063" cy="261610"/>
          </a:xfrm>
          <a:prstGeom prst="rect">
            <a:avLst/>
          </a:prstGeom>
          <a:noFill/>
        </p:spPr>
        <p:txBody>
          <a:bodyPr wrap="square" rtlCol="0">
            <a:spAutoFit/>
          </a:bodyPr>
          <a:lstStyle/>
          <a:p>
            <a:r>
              <a:rPr lang="en-CA" sz="1100" b="1" dirty="0">
                <a:latin typeface="Garamond" panose="02020404030301010803" pitchFamily="18" charset="0"/>
              </a:rPr>
              <a:t>A Sampling of Courses</a:t>
            </a:r>
            <a:endParaRPr lang="en-CA" sz="1100" dirty="0">
              <a:latin typeface="Garamond" panose="02020404030301010803" pitchFamily="18" charset="0"/>
            </a:endParaRPr>
          </a:p>
        </p:txBody>
      </p:sp>
      <p:sp>
        <p:nvSpPr>
          <p:cNvPr id="16" name="TextBox 15">
            <a:extLst>
              <a:ext uri="{FF2B5EF4-FFF2-40B4-BE49-F238E27FC236}">
                <a16:creationId xmlns:a16="http://schemas.microsoft.com/office/drawing/2014/main" id="{E64D8BD4-D8C5-4153-8BF6-1A373480F398}"/>
              </a:ext>
            </a:extLst>
          </p:cNvPr>
          <p:cNvSpPr txBox="1"/>
          <p:nvPr/>
        </p:nvSpPr>
        <p:spPr>
          <a:xfrm>
            <a:off x="7730545" y="1200927"/>
            <a:ext cx="2585063" cy="261610"/>
          </a:xfrm>
          <a:prstGeom prst="rect">
            <a:avLst/>
          </a:prstGeom>
          <a:noFill/>
        </p:spPr>
        <p:txBody>
          <a:bodyPr wrap="square" rtlCol="0">
            <a:spAutoFit/>
          </a:bodyPr>
          <a:lstStyle/>
          <a:p>
            <a:r>
              <a:rPr lang="en-CA" sz="1100" b="1" dirty="0">
                <a:latin typeface="Garamond" panose="02020404030301010803" pitchFamily="18" charset="0"/>
              </a:rPr>
              <a:t>Careers in Environmental Science</a:t>
            </a:r>
            <a:endParaRPr lang="en-CA" sz="1100" dirty="0">
              <a:latin typeface="Garamond" panose="02020404030301010803" pitchFamily="18" charset="0"/>
            </a:endParaRPr>
          </a:p>
        </p:txBody>
      </p:sp>
      <p:sp>
        <p:nvSpPr>
          <p:cNvPr id="17" name="TextBox 16">
            <a:extLst>
              <a:ext uri="{FF2B5EF4-FFF2-40B4-BE49-F238E27FC236}">
                <a16:creationId xmlns:a16="http://schemas.microsoft.com/office/drawing/2014/main" id="{43F004F3-588A-4151-BB47-8DC7E8703EC3}"/>
              </a:ext>
            </a:extLst>
          </p:cNvPr>
          <p:cNvSpPr txBox="1"/>
          <p:nvPr/>
        </p:nvSpPr>
        <p:spPr>
          <a:xfrm>
            <a:off x="7730545" y="1456831"/>
            <a:ext cx="2374636" cy="600164"/>
          </a:xfrm>
          <a:prstGeom prst="rect">
            <a:avLst/>
          </a:prstGeom>
          <a:noFill/>
        </p:spPr>
        <p:txBody>
          <a:bodyPr wrap="square" rtlCol="0">
            <a:spAutoFit/>
          </a:bodyPr>
          <a:lstStyle/>
          <a:p>
            <a:r>
              <a:rPr lang="en-CA" sz="1100" dirty="0">
                <a:latin typeface="Garamond" panose="02020404030301010803" pitchFamily="18" charset="0"/>
              </a:rPr>
              <a:t>The program offers five optional streams to better prepare students for careers in the environmental sector:</a:t>
            </a:r>
          </a:p>
        </p:txBody>
      </p:sp>
      <p:pic>
        <p:nvPicPr>
          <p:cNvPr id="20" name="Picture 19">
            <a:extLst>
              <a:ext uri="{FF2B5EF4-FFF2-40B4-BE49-F238E27FC236}">
                <a16:creationId xmlns:a16="http://schemas.microsoft.com/office/drawing/2014/main" id="{C893A4D8-3660-4A58-AB2E-1DEC75B89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28" y="6369885"/>
            <a:ext cx="4766771" cy="1135179"/>
          </a:xfrm>
          <a:prstGeom prst="rect">
            <a:avLst/>
          </a:prstGeom>
        </p:spPr>
      </p:pic>
      <p:sp>
        <p:nvSpPr>
          <p:cNvPr id="23" name="TextBox 22">
            <a:extLst>
              <a:ext uri="{FF2B5EF4-FFF2-40B4-BE49-F238E27FC236}">
                <a16:creationId xmlns:a16="http://schemas.microsoft.com/office/drawing/2014/main" id="{C492BA76-FC1D-4361-B2EC-31FF80A737B5}"/>
              </a:ext>
            </a:extLst>
          </p:cNvPr>
          <p:cNvSpPr txBox="1"/>
          <p:nvPr/>
        </p:nvSpPr>
        <p:spPr>
          <a:xfrm>
            <a:off x="7730545" y="2142339"/>
            <a:ext cx="2374636" cy="430887"/>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Aquatic Environments</a:t>
            </a:r>
            <a:r>
              <a:rPr lang="en-CA" sz="1100" dirty="0">
                <a:latin typeface="Garamond" panose="02020404030301010803" pitchFamily="18" charset="0"/>
              </a:rPr>
              <a:t>: lake, stream and wetland health.</a:t>
            </a:r>
            <a:endParaRPr lang="en-CA" sz="1100" b="1" dirty="0">
              <a:latin typeface="Garamond" panose="02020404030301010803" pitchFamily="18" charset="0"/>
            </a:endParaRPr>
          </a:p>
        </p:txBody>
      </p:sp>
      <p:sp>
        <p:nvSpPr>
          <p:cNvPr id="24" name="TextBox 23">
            <a:extLst>
              <a:ext uri="{FF2B5EF4-FFF2-40B4-BE49-F238E27FC236}">
                <a16:creationId xmlns:a16="http://schemas.microsoft.com/office/drawing/2014/main" id="{FC2FF400-3B4B-4CA4-AE80-9D8BF95D84B5}"/>
              </a:ext>
            </a:extLst>
          </p:cNvPr>
          <p:cNvSpPr txBox="1"/>
          <p:nvPr/>
        </p:nvSpPr>
        <p:spPr>
          <a:xfrm>
            <a:off x="7730545" y="251381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Environmental Chemistry</a:t>
            </a:r>
          </a:p>
        </p:txBody>
      </p:sp>
      <p:sp>
        <p:nvSpPr>
          <p:cNvPr id="25" name="TextBox 24">
            <a:extLst>
              <a:ext uri="{FF2B5EF4-FFF2-40B4-BE49-F238E27FC236}">
                <a16:creationId xmlns:a16="http://schemas.microsoft.com/office/drawing/2014/main" id="{0221ED6B-C24B-41F6-ABE5-D32DC8535260}"/>
              </a:ext>
            </a:extLst>
          </p:cNvPr>
          <p:cNvSpPr txBox="1"/>
          <p:nvPr/>
        </p:nvSpPr>
        <p:spPr>
          <a:xfrm>
            <a:off x="7730545" y="2742414"/>
            <a:ext cx="2374636" cy="769441"/>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Environmental Monitoring and Management</a:t>
            </a:r>
            <a:r>
              <a:rPr lang="en-CA" sz="1100" dirty="0">
                <a:latin typeface="Garamond" panose="02020404030301010803" pitchFamily="18" charset="0"/>
              </a:rPr>
              <a:t>: biodiversity monitoring, impact assessment, ecology of ecosystems.</a:t>
            </a:r>
            <a:endParaRPr lang="en-CA" sz="1100" b="1" dirty="0">
              <a:latin typeface="Garamond" panose="02020404030301010803" pitchFamily="18" charset="0"/>
            </a:endParaRPr>
          </a:p>
        </p:txBody>
      </p:sp>
      <p:sp>
        <p:nvSpPr>
          <p:cNvPr id="26" name="TextBox 25">
            <a:extLst>
              <a:ext uri="{FF2B5EF4-FFF2-40B4-BE49-F238E27FC236}">
                <a16:creationId xmlns:a16="http://schemas.microsoft.com/office/drawing/2014/main" id="{9CA66048-C0DA-46C7-949F-62D98AFD2564}"/>
              </a:ext>
            </a:extLst>
          </p:cNvPr>
          <p:cNvSpPr txBox="1"/>
          <p:nvPr/>
        </p:nvSpPr>
        <p:spPr>
          <a:xfrm>
            <a:off x="7730545" y="3488895"/>
            <a:ext cx="2374636" cy="769441"/>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Environmental Modelling: </a:t>
            </a:r>
            <a:r>
              <a:rPr lang="en-CA" sz="1100" dirty="0">
                <a:latin typeface="Garamond" panose="02020404030301010803" pitchFamily="18" charset="0"/>
              </a:rPr>
              <a:t>computer modelling, simulation, Geographic Information Systems (GIS).</a:t>
            </a:r>
            <a:endParaRPr lang="en-CA" sz="1100" b="1" dirty="0">
              <a:latin typeface="Garamond" panose="02020404030301010803" pitchFamily="18" charset="0"/>
            </a:endParaRPr>
          </a:p>
        </p:txBody>
      </p:sp>
      <p:sp>
        <p:nvSpPr>
          <p:cNvPr id="28" name="TextBox 27">
            <a:extLst>
              <a:ext uri="{FF2B5EF4-FFF2-40B4-BE49-F238E27FC236}">
                <a16:creationId xmlns:a16="http://schemas.microsoft.com/office/drawing/2014/main" id="{711541B9-36BD-42D3-9571-25856DB467CE}"/>
              </a:ext>
            </a:extLst>
          </p:cNvPr>
          <p:cNvSpPr txBox="1"/>
          <p:nvPr/>
        </p:nvSpPr>
        <p:spPr>
          <a:xfrm>
            <a:off x="5260659" y="14832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Physical Environment.</a:t>
            </a:r>
            <a:endParaRPr lang="en-CA" sz="1100" b="1" dirty="0">
              <a:latin typeface="Garamond" panose="02020404030301010803" pitchFamily="18" charset="0"/>
            </a:endParaRPr>
          </a:p>
        </p:txBody>
      </p:sp>
      <p:sp>
        <p:nvSpPr>
          <p:cNvPr id="29" name="TextBox 28">
            <a:extLst>
              <a:ext uri="{FF2B5EF4-FFF2-40B4-BE49-F238E27FC236}">
                <a16:creationId xmlns:a16="http://schemas.microsoft.com/office/drawing/2014/main" id="{17592991-6037-40CD-81A0-E3C75BAC2A4F}"/>
              </a:ext>
            </a:extLst>
          </p:cNvPr>
          <p:cNvSpPr txBox="1"/>
          <p:nvPr/>
        </p:nvSpPr>
        <p:spPr>
          <a:xfrm>
            <a:off x="5260659" y="16356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Weather and Climate.</a:t>
            </a:r>
            <a:endParaRPr lang="en-CA" sz="1100" b="1" dirty="0">
              <a:latin typeface="Garamond" panose="02020404030301010803" pitchFamily="18" charset="0"/>
            </a:endParaRPr>
          </a:p>
        </p:txBody>
      </p:sp>
      <p:sp>
        <p:nvSpPr>
          <p:cNvPr id="30" name="TextBox 29">
            <a:extLst>
              <a:ext uri="{FF2B5EF4-FFF2-40B4-BE49-F238E27FC236}">
                <a16:creationId xmlns:a16="http://schemas.microsoft.com/office/drawing/2014/main" id="{73880BF5-934E-4950-94B7-5B37D3DDEE00}"/>
              </a:ext>
            </a:extLst>
          </p:cNvPr>
          <p:cNvSpPr txBox="1"/>
          <p:nvPr/>
        </p:nvSpPr>
        <p:spPr>
          <a:xfrm>
            <a:off x="5260659" y="17880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Data Analysis.</a:t>
            </a:r>
            <a:endParaRPr lang="en-CA" sz="1100" b="1" dirty="0">
              <a:latin typeface="Garamond" panose="02020404030301010803" pitchFamily="18" charset="0"/>
            </a:endParaRPr>
          </a:p>
        </p:txBody>
      </p:sp>
      <p:sp>
        <p:nvSpPr>
          <p:cNvPr id="31" name="TextBox 30">
            <a:extLst>
              <a:ext uri="{FF2B5EF4-FFF2-40B4-BE49-F238E27FC236}">
                <a16:creationId xmlns:a16="http://schemas.microsoft.com/office/drawing/2014/main" id="{86B287FD-E1BF-41BB-8E89-CB51541EB87A}"/>
              </a:ext>
            </a:extLst>
          </p:cNvPr>
          <p:cNvSpPr txBox="1"/>
          <p:nvPr/>
        </p:nvSpPr>
        <p:spPr>
          <a:xfrm>
            <a:off x="5262636" y="19404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Biogeography.</a:t>
            </a:r>
            <a:endParaRPr lang="en-CA" sz="1100" b="1" dirty="0">
              <a:latin typeface="Garamond" panose="02020404030301010803" pitchFamily="18" charset="0"/>
            </a:endParaRPr>
          </a:p>
        </p:txBody>
      </p:sp>
      <p:sp>
        <p:nvSpPr>
          <p:cNvPr id="32" name="TextBox 31">
            <a:extLst>
              <a:ext uri="{FF2B5EF4-FFF2-40B4-BE49-F238E27FC236}">
                <a16:creationId xmlns:a16="http://schemas.microsoft.com/office/drawing/2014/main" id="{75F5BADB-0CD5-458B-BCB5-D10EE426FF85}"/>
              </a:ext>
            </a:extLst>
          </p:cNvPr>
          <p:cNvSpPr txBox="1"/>
          <p:nvPr/>
        </p:nvSpPr>
        <p:spPr>
          <a:xfrm>
            <a:off x="5262636" y="20928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Limnology.</a:t>
            </a:r>
          </a:p>
        </p:txBody>
      </p:sp>
      <p:sp>
        <p:nvSpPr>
          <p:cNvPr id="33" name="TextBox 32">
            <a:extLst>
              <a:ext uri="{FF2B5EF4-FFF2-40B4-BE49-F238E27FC236}">
                <a16:creationId xmlns:a16="http://schemas.microsoft.com/office/drawing/2014/main" id="{32164130-AD7B-4A0D-8BE2-C2554D0C11EA}"/>
              </a:ext>
            </a:extLst>
          </p:cNvPr>
          <p:cNvSpPr txBox="1"/>
          <p:nvPr/>
        </p:nvSpPr>
        <p:spPr>
          <a:xfrm>
            <a:off x="5264613" y="2245284"/>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Biomonitoring.</a:t>
            </a:r>
          </a:p>
        </p:txBody>
      </p:sp>
      <p:sp>
        <p:nvSpPr>
          <p:cNvPr id="34" name="TextBox 33">
            <a:extLst>
              <a:ext uri="{FF2B5EF4-FFF2-40B4-BE49-F238E27FC236}">
                <a16:creationId xmlns:a16="http://schemas.microsoft.com/office/drawing/2014/main" id="{48B9DF3A-9884-4FCD-905F-FE6F7648BE61}"/>
              </a:ext>
            </a:extLst>
          </p:cNvPr>
          <p:cNvSpPr txBox="1"/>
          <p:nvPr/>
        </p:nvSpPr>
        <p:spPr>
          <a:xfrm>
            <a:off x="5264613" y="2570898"/>
            <a:ext cx="2374636"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Field Research Methods.</a:t>
            </a:r>
          </a:p>
        </p:txBody>
      </p:sp>
      <p:sp>
        <p:nvSpPr>
          <p:cNvPr id="35" name="TextBox 34">
            <a:extLst>
              <a:ext uri="{FF2B5EF4-FFF2-40B4-BE49-F238E27FC236}">
                <a16:creationId xmlns:a16="http://schemas.microsoft.com/office/drawing/2014/main" id="{A50B128C-7E75-44C9-A05D-2189A65A71D2}"/>
              </a:ext>
            </a:extLst>
          </p:cNvPr>
          <p:cNvSpPr txBox="1"/>
          <p:nvPr/>
        </p:nvSpPr>
        <p:spPr>
          <a:xfrm>
            <a:off x="5264612" y="2407209"/>
            <a:ext cx="2604113" cy="261610"/>
          </a:xfrm>
          <a:prstGeom prst="rect">
            <a:avLst/>
          </a:prstGeom>
          <a:noFill/>
        </p:spPr>
        <p:txBody>
          <a:bodyPr wrap="square" rtlCol="0">
            <a:spAutoFit/>
          </a:bodyPr>
          <a:lstStyle/>
          <a:p>
            <a:pPr marL="171450" indent="-171450">
              <a:buFont typeface="Arial" panose="020B0604020202020204" pitchFamily="34" charset="0"/>
              <a:buChar char="•"/>
            </a:pPr>
            <a:r>
              <a:rPr lang="en-CA" sz="1100" dirty="0">
                <a:latin typeface="Garamond" panose="02020404030301010803" pitchFamily="18" charset="0"/>
              </a:rPr>
              <a:t>Geographic Information Systems (GIS).</a:t>
            </a:r>
          </a:p>
        </p:txBody>
      </p:sp>
      <p:pic>
        <p:nvPicPr>
          <p:cNvPr id="39" name="Picture 38">
            <a:extLst>
              <a:ext uri="{FF2B5EF4-FFF2-40B4-BE49-F238E27FC236}">
                <a16:creationId xmlns:a16="http://schemas.microsoft.com/office/drawing/2014/main" id="{5D9FF801-320D-43B1-BF75-F16088329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506" y="4709612"/>
            <a:ext cx="3814077" cy="2860558"/>
          </a:xfrm>
          <a:prstGeom prst="rect">
            <a:avLst/>
          </a:prstGeom>
        </p:spPr>
      </p:pic>
      <p:sp>
        <p:nvSpPr>
          <p:cNvPr id="40" name="TextBox 39">
            <a:extLst>
              <a:ext uri="{FF2B5EF4-FFF2-40B4-BE49-F238E27FC236}">
                <a16:creationId xmlns:a16="http://schemas.microsoft.com/office/drawing/2014/main" id="{56AD8E35-BE5B-41A8-A3F7-F425E2DC26D4}"/>
              </a:ext>
            </a:extLst>
          </p:cNvPr>
          <p:cNvSpPr txBox="1"/>
          <p:nvPr/>
        </p:nvSpPr>
        <p:spPr>
          <a:xfrm>
            <a:off x="5251134" y="2882214"/>
            <a:ext cx="2545531" cy="600164"/>
          </a:xfrm>
          <a:prstGeom prst="rect">
            <a:avLst/>
          </a:prstGeom>
          <a:noFill/>
        </p:spPr>
        <p:txBody>
          <a:bodyPr wrap="square" rtlCol="0">
            <a:spAutoFit/>
          </a:bodyPr>
          <a:lstStyle/>
          <a:p>
            <a:r>
              <a:rPr lang="en-CA" sz="1100" dirty="0">
                <a:latin typeface="Garamond" panose="02020404030301010803" pitchFamily="18" charset="0"/>
              </a:rPr>
              <a:t>Opportunity to work at </a:t>
            </a:r>
            <a:r>
              <a:rPr lang="en-CA" sz="1100" b="1" dirty="0">
                <a:latin typeface="Garamond" panose="02020404030301010803" pitchFamily="18" charset="0"/>
              </a:rPr>
              <a:t>state-of-the-art facilities for environmental research</a:t>
            </a:r>
            <a:r>
              <a:rPr lang="en-CA" sz="1100" dirty="0">
                <a:latin typeface="Garamond" panose="02020404030301010803" pitchFamily="18" charset="0"/>
              </a:rPr>
              <a:t>, including:</a:t>
            </a:r>
          </a:p>
        </p:txBody>
      </p:sp>
      <p:sp>
        <p:nvSpPr>
          <p:cNvPr id="41" name="TextBox 40">
            <a:extLst>
              <a:ext uri="{FF2B5EF4-FFF2-40B4-BE49-F238E27FC236}">
                <a16:creationId xmlns:a16="http://schemas.microsoft.com/office/drawing/2014/main" id="{2BD26199-54A3-4A3B-8C76-6B0967F98AB6}"/>
              </a:ext>
            </a:extLst>
          </p:cNvPr>
          <p:cNvSpPr txBox="1"/>
          <p:nvPr/>
        </p:nvSpPr>
        <p:spPr>
          <a:xfrm>
            <a:off x="5241609" y="3483534"/>
            <a:ext cx="2374636" cy="600164"/>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Environmental Change and Aquatic Biomonitoring Lab (ECAB)</a:t>
            </a:r>
            <a:r>
              <a:rPr lang="en-CA" sz="1100" dirty="0">
                <a:latin typeface="Garamond" panose="02020404030301010803" pitchFamily="18" charset="0"/>
              </a:rPr>
              <a:t>: http://www.ecablab.com</a:t>
            </a:r>
            <a:endParaRPr lang="en-CA" sz="1100" b="1" dirty="0">
              <a:latin typeface="Garamond" panose="02020404030301010803" pitchFamily="18" charset="0"/>
            </a:endParaRPr>
          </a:p>
        </p:txBody>
      </p:sp>
      <p:sp>
        <p:nvSpPr>
          <p:cNvPr id="42" name="TextBox 41">
            <a:extLst>
              <a:ext uri="{FF2B5EF4-FFF2-40B4-BE49-F238E27FC236}">
                <a16:creationId xmlns:a16="http://schemas.microsoft.com/office/drawing/2014/main" id="{1F99B5C1-8251-4780-84DD-A6A4DBA6D214}"/>
              </a:ext>
            </a:extLst>
          </p:cNvPr>
          <p:cNvSpPr txBox="1"/>
          <p:nvPr/>
        </p:nvSpPr>
        <p:spPr>
          <a:xfrm>
            <a:off x="5241609" y="4035984"/>
            <a:ext cx="2374636" cy="430887"/>
          </a:xfrm>
          <a:prstGeom prst="rect">
            <a:avLst/>
          </a:prstGeom>
          <a:noFill/>
        </p:spPr>
        <p:txBody>
          <a:bodyPr wrap="square" rtlCol="0">
            <a:spAutoFit/>
          </a:bodyPr>
          <a:lstStyle/>
          <a:p>
            <a:pPr marL="171450" indent="-171450">
              <a:buFont typeface="Arial" panose="020B0604020202020204" pitchFamily="34" charset="0"/>
              <a:buChar char="•"/>
            </a:pPr>
            <a:r>
              <a:rPr lang="en-CA" sz="1100" b="1" dirty="0">
                <a:latin typeface="Garamond" panose="02020404030301010803" pitchFamily="18" charset="0"/>
              </a:rPr>
              <a:t>Geospatial Modelling Lab (GML)</a:t>
            </a:r>
            <a:r>
              <a:rPr lang="en-CA" sz="1100" dirty="0">
                <a:latin typeface="Garamond" panose="02020404030301010803" pitchFamily="18" charset="0"/>
              </a:rPr>
              <a:t>: http://arcgis.mta.ca</a:t>
            </a:r>
            <a:endParaRPr lang="en-CA" sz="1100" b="1" dirty="0">
              <a:latin typeface="Garamond" panose="02020404030301010803" pitchFamily="18" charset="0"/>
            </a:endParaRPr>
          </a:p>
        </p:txBody>
      </p:sp>
      <p:sp>
        <p:nvSpPr>
          <p:cNvPr id="43" name="Rectangle 42">
            <a:extLst>
              <a:ext uri="{FF2B5EF4-FFF2-40B4-BE49-F238E27FC236}">
                <a16:creationId xmlns:a16="http://schemas.microsoft.com/office/drawing/2014/main" id="{E3AAE25A-E760-45E7-AD3B-25C66AB94655}"/>
              </a:ext>
            </a:extLst>
          </p:cNvPr>
          <p:cNvSpPr/>
          <p:nvPr/>
        </p:nvSpPr>
        <p:spPr>
          <a:xfrm>
            <a:off x="2427467" y="4255075"/>
            <a:ext cx="2545532" cy="204334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bg1">
                    <a:lumMod val="65000"/>
                  </a:schemeClr>
                </a:solidFill>
              </a:ln>
            </a:endParaRPr>
          </a:p>
        </p:txBody>
      </p:sp>
    </p:spTree>
    <p:extLst>
      <p:ext uri="{BB962C8B-B14F-4D97-AF65-F5344CB8AC3E}">
        <p14:creationId xmlns:p14="http://schemas.microsoft.com/office/powerpoint/2010/main" val="89447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TotalTime>
  <Words>622</Words>
  <Application>Microsoft Office PowerPoint</Application>
  <PresentationFormat>Custom</PresentationFormat>
  <Paragraphs>43</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Adobe Garamond Pro</vt:lpstr>
      <vt:lpstr>Arial</vt:lpstr>
      <vt:lpstr>Calibri</vt:lpstr>
      <vt:lpstr>Calibri Light</vt:lpstr>
      <vt:lpstr>Garamond</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David Lieske</cp:lastModifiedBy>
  <cp:revision>47</cp:revision>
  <cp:lastPrinted>2023-09-25T11:59:49Z</cp:lastPrinted>
  <dcterms:created xsi:type="dcterms:W3CDTF">2018-11-28T12:59:29Z</dcterms:created>
  <dcterms:modified xsi:type="dcterms:W3CDTF">2023-09-25T12:00:34Z</dcterms:modified>
</cp:coreProperties>
</file>